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932" r:id="rId2"/>
    <p:sldId id="1263" r:id="rId3"/>
    <p:sldId id="1272" r:id="rId4"/>
    <p:sldId id="1380" r:id="rId5"/>
    <p:sldId id="1381" r:id="rId6"/>
    <p:sldId id="1382" r:id="rId7"/>
    <p:sldId id="1277" r:id="rId8"/>
    <p:sldId id="1284" r:id="rId9"/>
    <p:sldId id="1285" r:id="rId10"/>
    <p:sldId id="1286" r:id="rId11"/>
    <p:sldId id="1287" r:id="rId12"/>
    <p:sldId id="1288" r:id="rId13"/>
    <p:sldId id="1289" r:id="rId14"/>
    <p:sldId id="1500" r:id="rId15"/>
    <p:sldId id="1501" r:id="rId16"/>
    <p:sldId id="1503" r:id="rId17"/>
    <p:sldId id="1505" r:id="rId18"/>
    <p:sldId id="1509" r:id="rId19"/>
    <p:sldId id="1389" r:id="rId20"/>
    <p:sldId id="1510" r:id="rId21"/>
    <p:sldId id="1511" r:id="rId22"/>
    <p:sldId id="1395" r:id="rId23"/>
    <p:sldId id="1396" r:id="rId24"/>
    <p:sldId id="1397" r:id="rId25"/>
    <p:sldId id="1398" r:id="rId26"/>
    <p:sldId id="1520" r:id="rId27"/>
    <p:sldId id="1521" r:id="rId28"/>
    <p:sldId id="1357" r:id="rId29"/>
    <p:sldId id="1358" r:id="rId30"/>
    <p:sldId id="1508" r:id="rId31"/>
    <p:sldId id="1433" r:id="rId32"/>
    <p:sldId id="1434" r:id="rId33"/>
    <p:sldId id="1435" r:id="rId3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84553" autoAdjust="0"/>
  </p:normalViewPr>
  <p:slideViewPr>
    <p:cSldViewPr>
      <p:cViewPr varScale="1">
        <p:scale>
          <a:sx n="93" d="100"/>
          <a:sy n="93" d="100"/>
        </p:scale>
        <p:origin x="204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354D6-BC5E-4C67-8B4B-64D080BEF38D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1A7C2A-6D6C-458F-AB65-878BF30C4E8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5755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arlill_v_Carbolic_Smoke_Ball_Company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ko.wikipedia.org/wiki/%EA%B3%84%EC%95%BD%EB%B2%95_(%EC%98%81%EB%AF%B8%EB%B2%95)#cite_note-15" TargetMode="External"/><Relationship Id="rId5" Type="http://schemas.openxmlformats.org/officeDocument/2006/relationships/hyperlink" Target="https://ko.wikipedia.org/wiki/%EA%B3%84%EC%95%BD%EB%B2%95_(%EC%98%81%EB%AF%B8%EB%B2%95)#cite_note-14" TargetMode="External"/><Relationship Id="rId4" Type="http://schemas.openxmlformats.org/officeDocument/2006/relationships/hyperlink" Target="https://ko.wikipedia.org/wiki/%EA%B3%84%EC%95%BD%EB%B2%95_(%EC%98%81%EB%AF%B8%EB%B2%95)#cite_note-13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무역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계약의 중요성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契約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의의 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-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사법상 일정한 법률 효과를 목적으로 하는 당사자간의 의사표시 합치에 의한 법률행위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&lt;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&gt; 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공법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公法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: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개인과 국가 간 또는 국가 기관 간의 공적인 생활 관계를 규율하는 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헌법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형법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형사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민사 등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소송법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사법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私法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개인과 개인 사이의 사적인 관계를 규율하는 법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-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사법은 결혼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출생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사망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거래 등 일상생활에 관한 내용을 규정하여 사람들 사이에서 발생할 수 있는 갈등을 예방하고 해결하는 역할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-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개인은 자신의 의사에 따라 법률 관계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법률에 의하여 만들어지는 사람들 사이의 권리와 의무 관계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자유롭게 형성할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국가는 개인이 형성한 법률 관계를 보호하고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개인의 사법적 행위에 원칙적으로 간섭하지 않는다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국제무역계약서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-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체결된 계약내용을 정리하여 그 증거로 남김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-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당사자 간에 분쟁 발생 시 그 책임소재 및 보상을 강구할 수 있게 해 줌</a:t>
            </a:r>
          </a:p>
          <a:p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-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현대에는 분쟁을 예방하여 원활한 거래를 유도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sym typeface="Wingdings" panose="05000000000000000000" pitchFamily="2" charset="2"/>
              </a:rPr>
              <a:t>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당사자 간에 지속적인 거래관계 유지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905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- </a:t>
            </a:r>
            <a:r>
              <a:rPr lang="ko-KR" altLang="en-US" dirty="0"/>
              <a:t>택시기사가 승객을 태우기 위하여 대기중인 택시기사의 행위는 청약의 일종</a:t>
            </a:r>
            <a:endParaRPr lang="en-US" altLang="ko-KR" dirty="0"/>
          </a:p>
          <a:p>
            <a:pPr marL="0" indent="0">
              <a:buFontTx/>
              <a:buNone/>
            </a:pPr>
            <a:r>
              <a:rPr lang="en-US" altLang="ko-KR" dirty="0"/>
              <a:t>- </a:t>
            </a:r>
            <a:r>
              <a:rPr lang="ko-KR" altLang="en-US" dirty="0"/>
              <a:t>자판기에 의한 불특정 다수에 대한 판매 </a:t>
            </a:r>
            <a:r>
              <a:rPr lang="en-US" altLang="ko-KR" dirty="0">
                <a:sym typeface="Wingdings" panose="05000000000000000000" pitchFamily="2" charset="2"/>
              </a:rPr>
              <a:t> </a:t>
            </a:r>
            <a:r>
              <a:rPr lang="ko-KR" altLang="en-US" dirty="0">
                <a:sym typeface="Wingdings" panose="05000000000000000000" pitchFamily="2" charset="2"/>
              </a:rPr>
              <a:t>예외적으로 청약으로 인정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FontTx/>
              <a:buNone/>
            </a:pPr>
            <a:endParaRPr lang="en-US" altLang="ko-KR" dirty="0"/>
          </a:p>
          <a:p>
            <a:pPr marL="0" indent="0">
              <a:buFontTx/>
              <a:buNone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세기 영국에서 있었던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altLang="ko-KR" sz="1200" u="sng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n:Carlill v Carbolic Smoke Ball Company"/>
              </a:rPr>
              <a:t>Carlill</a:t>
            </a:r>
            <a:r>
              <a:rPr lang="en-US" altLang="ko-KR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en:Carlill v Carbolic Smoke Ball Company"/>
              </a:rPr>
              <a:t> v. Carbolic Smoke Ball Company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판결</a:t>
            </a:r>
            <a:r>
              <a:rPr lang="en-US" altLang="ko-KR" sz="1200" u="sng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[13]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어떤 병원이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"smoke ball"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이라는 놀라운 신약을 광고하면서 감기에 효능이 있으며 만약 그렇지 않다면 구매자에게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100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파운드를 보상하겠다고 하였다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카볼릭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회사는 그 광고는 진지하고 법률적으로 </a:t>
            </a:r>
            <a:r>
              <a:rPr lang="ko-KR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기속되는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청약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(offer)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아니었고 단지 청약의 유인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(invitation to treat)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이었거나 광고 </a:t>
            </a:r>
            <a:r>
              <a:rPr lang="ko-KR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전략이었을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뿐이었다고 주장하였다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그러나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항소심 법원은 </a:t>
            </a:r>
            <a:r>
              <a:rPr lang="ko-KR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카볼릭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회사가 진정한 청약을 한 통상의 지적 수준과 주의력을 갖춘 자라고 판단하였다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사례에서는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청약의 진실성을 나타내기 위해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 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광고주가 은행 에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1 ,000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파운드의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"sincerity deposit"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함으로써 청약을 한다는 의사로 </a:t>
            </a:r>
            <a:r>
              <a:rPr lang="ko-KR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추인되었다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altLang="ko-KR" sz="1200" u="sng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[14]</a:t>
            </a:r>
            <a:endParaRPr lang="en-US" altLang="ko-KR" sz="1200" u="sng" kern="1200" baseline="300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Tx/>
              <a:buNone/>
            </a:pPr>
            <a:endParaRPr lang="en-US" altLang="ko-KR" sz="1200" u="sng" kern="1200" baseline="300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Tx/>
              <a:buNone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미국법에서는 청약자가 사망하거나 무능력자가 되면 청약은 소멸하고 이에 따라 청약수령자의 </a:t>
            </a:r>
            <a:r>
              <a:rPr lang="ko-KR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승낙권능도</a:t>
            </a:r>
            <a:r>
              <a:rPr lang="ko-KR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소멸한다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altLang="ko-KR" sz="1200" u="sng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[15]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6933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239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61950" lvl="1" indent="-36195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altLang="ko-KR" sz="2000" baseline="0" dirty="0">
              <a:ea typeface="나눔고딕 ExtraBold"/>
            </a:endParaRPr>
          </a:p>
          <a:p>
            <a:pPr marL="452437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sz="2000" dirty="0">
              <a:ea typeface="나눔고딕 ExtraBold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48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61950" lvl="1" indent="-36195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altLang="ko-KR" sz="2000" baseline="0" dirty="0">
              <a:ea typeface="나눔고딕 ExtraBold"/>
            </a:endParaRPr>
          </a:p>
          <a:p>
            <a:pPr marL="452437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sz="2000" dirty="0">
              <a:ea typeface="나눔고딕 ExtraBold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859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61950" lvl="1" indent="-36195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altLang="ko-KR" sz="2000" baseline="0" dirty="0">
              <a:ea typeface="나눔고딕 ExtraBold"/>
            </a:endParaRPr>
          </a:p>
          <a:p>
            <a:pPr marL="452437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sz="2000" dirty="0">
              <a:ea typeface="나눔고딕 ExtraBold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4319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61950" lvl="1" indent="-36195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altLang="ko-KR" sz="2000" baseline="0" dirty="0">
              <a:ea typeface="나눔고딕 ExtraBold"/>
            </a:endParaRPr>
          </a:p>
          <a:p>
            <a:pPr marL="452437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sz="2000" dirty="0">
              <a:ea typeface="나눔고딕 ExtraBold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1675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61950" lvl="1" indent="-36195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altLang="ko-KR" sz="2000" baseline="0" dirty="0">
              <a:ea typeface="나눔고딕 ExtraBold"/>
            </a:endParaRPr>
          </a:p>
          <a:p>
            <a:pPr marL="452437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altLang="ko-KR" sz="2000" dirty="0">
              <a:ea typeface="나눔고딕 ExtraBold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5290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A620DA-7455-40EC-BFB2-9CE216B0492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7769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F4BBD-F8F3-4707-ADC8-75E326AA4230}" type="datetimeFigureOut">
              <a:rPr lang="ko-KR" altLang="en-US" smtClean="0"/>
              <a:pPr/>
              <a:t>2022-05-06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42147-31C1-45E2-82A5-62591158F2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sjtire.com/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kotra.or.kr/user/globalBbs/kotranews/8/globalBbsDataView.do?setIdx=246&amp;dataIdx=141255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 descr="결언배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1588"/>
            <a:ext cx="9140826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:\임소라\0.위두커뮤니케이션즈\로고\KITACI_흰색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688" y="333375"/>
            <a:ext cx="1798637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세계지도"/>
          <p:cNvPicPr>
            <a:picLocks noChangeAspect="1" noChangeArrowheads="1"/>
          </p:cNvPicPr>
          <p:nvPr/>
        </p:nvPicPr>
        <p:blipFill>
          <a:blip r:embed="rId4" cstate="print"/>
          <a:srcRect l="25385" t="29578" r="22386" b="27116"/>
          <a:stretch>
            <a:fillRect/>
          </a:stretch>
        </p:blipFill>
        <p:spPr bwMode="auto">
          <a:xfrm>
            <a:off x="-12700" y="-17463"/>
            <a:ext cx="4157663" cy="238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라인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5255">
            <a:off x="90488" y="549275"/>
            <a:ext cx="6076950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Untitled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052637"/>
            <a:ext cx="8572528" cy="480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라인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525" y="1096963"/>
            <a:ext cx="8993188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라인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9525" y="754063"/>
            <a:ext cx="7559675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제목 10"/>
          <p:cNvSpPr txBox="1">
            <a:spLocks/>
          </p:cNvSpPr>
          <p:nvPr/>
        </p:nvSpPr>
        <p:spPr>
          <a:xfrm>
            <a:off x="930187" y="2438232"/>
            <a:ext cx="6378117" cy="1661993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contourW="50800">
              <a:bevelT w="1270"/>
            </a:sp3d>
          </a:bodyPr>
          <a:lstStyle/>
          <a:p>
            <a:pPr eaLnBrk="0" hangingPunct="0">
              <a:defRPr/>
            </a:pPr>
            <a:r>
              <a:rPr lang="ko-KR" altLang="en-US" sz="5400" b="0" dirty="0">
                <a:gradFill>
                  <a:gsLst>
                    <a:gs pos="0">
                      <a:schemeClr val="bg1"/>
                    </a:gs>
                    <a:gs pos="50000">
                      <a:srgbClr val="FFC000"/>
                    </a:gs>
                    <a:gs pos="100000">
                      <a:srgbClr val="D0551E"/>
                    </a:gs>
                  </a:gsLst>
                  <a:lin ang="5400000" scaled="0"/>
                </a:gradFill>
                <a:effectLst>
                  <a:outerShdw blurRad="241300" algn="ctr" rotWithShape="0">
                    <a:prstClr val="black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무역계약 </a:t>
            </a:r>
            <a:endParaRPr lang="en-US" altLang="ko-KR" sz="5400" b="0" dirty="0">
              <a:gradFill>
                <a:gsLst>
                  <a:gs pos="0">
                    <a:schemeClr val="bg1"/>
                  </a:gs>
                  <a:gs pos="50000">
                    <a:srgbClr val="FFC000"/>
                  </a:gs>
                  <a:gs pos="100000">
                    <a:srgbClr val="D0551E"/>
                  </a:gs>
                </a:gsLst>
                <a:lin ang="5400000" scaled="0"/>
              </a:gradFill>
              <a:effectLst>
                <a:outerShdw blurRad="241300" algn="ctr" rotWithShape="0">
                  <a:prstClr val="black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eaLnBrk="0" hangingPunct="0">
              <a:defRPr/>
            </a:pPr>
            <a:r>
              <a:rPr lang="en-US" altLang="ko-KR" sz="5400" b="0" dirty="0">
                <a:gradFill>
                  <a:gsLst>
                    <a:gs pos="0">
                      <a:schemeClr val="bg1"/>
                    </a:gs>
                    <a:gs pos="50000">
                      <a:srgbClr val="FFC000"/>
                    </a:gs>
                    <a:gs pos="100000">
                      <a:srgbClr val="D0551E"/>
                    </a:gs>
                  </a:gsLst>
                  <a:lin ang="5400000" scaled="0"/>
                </a:gradFill>
                <a:effectLst>
                  <a:outerShdw blurRad="241300" algn="ctr" rotWithShape="0">
                    <a:prstClr val="black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Risk Management</a:t>
            </a:r>
            <a:endParaRPr lang="ko-KR" altLang="en-US" sz="5400" b="0" dirty="0">
              <a:gradFill>
                <a:gsLst>
                  <a:gs pos="0">
                    <a:schemeClr val="bg1"/>
                  </a:gs>
                  <a:gs pos="50000">
                    <a:srgbClr val="FFC000"/>
                  </a:gs>
                  <a:gs pos="100000">
                    <a:srgbClr val="D0551E"/>
                  </a:gs>
                </a:gsLst>
                <a:lin ang="5400000" scaled="0"/>
              </a:gradFill>
              <a:effectLst>
                <a:outerShdw blurRad="241300" algn="ctr" rotWithShape="0">
                  <a:prstClr val="black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936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en-US" altLang="ko-KR" sz="2400" dirty="0"/>
              <a:t>(</a:t>
            </a:r>
            <a:r>
              <a:rPr lang="ko-KR" altLang="en-US" sz="2400" dirty="0"/>
              <a:t>무역</a:t>
            </a:r>
            <a:r>
              <a:rPr lang="en-US" altLang="ko-KR" sz="2400" dirty="0"/>
              <a:t>)</a:t>
            </a:r>
            <a:r>
              <a:rPr lang="ko-KR" altLang="en-US" sz="2400" dirty="0"/>
              <a:t>계약의 법원 및 준거법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476672"/>
            <a:ext cx="8928992" cy="3712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500" dirty="0">
                <a:latin typeface="+mn-ea"/>
              </a:rPr>
              <a:t>1. (</a:t>
            </a:r>
            <a:r>
              <a:rPr lang="ko-KR" altLang="en-US" sz="1500" dirty="0">
                <a:latin typeface="+mn-ea"/>
              </a:rPr>
              <a:t>무역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계약 법원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法源</a:t>
            </a:r>
            <a:r>
              <a:rPr lang="en-US" altLang="ko-KR" sz="1500" dirty="0">
                <a:latin typeface="+mn-ea"/>
              </a:rPr>
              <a:t>, Source of law)</a:t>
            </a:r>
            <a:r>
              <a:rPr lang="ko-KR" altLang="en-US" sz="1500" dirty="0">
                <a:latin typeface="+mn-ea"/>
              </a:rPr>
              <a:t> </a:t>
            </a:r>
            <a:endParaRPr lang="en-US" altLang="ko-KR" sz="1500" dirty="0">
              <a:latin typeface="+mn-ea"/>
            </a:endParaRPr>
          </a:p>
          <a:p>
            <a:pPr marL="358775" indent="-358775">
              <a:lnSpc>
                <a:spcPct val="20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- </a:t>
            </a:r>
            <a:r>
              <a:rPr lang="ko-KR" altLang="en-US" sz="1500" dirty="0">
                <a:latin typeface="+mn-ea"/>
              </a:rPr>
              <a:t>당사자 약정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>
                <a:latin typeface="+mn-ea"/>
              </a:rPr>
              <a:t>계약자유의 원칙</a:t>
            </a:r>
            <a:r>
              <a:rPr lang="en-US" altLang="ko-KR" sz="1500" dirty="0">
                <a:latin typeface="+mn-ea"/>
              </a:rPr>
              <a:t>(Autonomy of the will, </a:t>
            </a:r>
            <a:r>
              <a:rPr lang="ko-KR" altLang="en-US" sz="1500" dirty="0">
                <a:latin typeface="+mn-ea"/>
              </a:rPr>
              <a:t>계약에 의한 법률관계의 형성은 법률에 저촉되지 않는 한 각자의 자유에 맡겨지며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법률도 그러한 자유의 결과를 가능한 한 승인한다는 원칙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627063" indent="-627063">
              <a:lnSpc>
                <a:spcPct val="20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당사자 간에 계약 내용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분쟁해결방안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및 준거법 등을 합의하여 정함</a:t>
            </a:r>
            <a:endParaRPr lang="en-US" altLang="ko-KR" sz="1500" dirty="0">
              <a:latin typeface="+mn-ea"/>
            </a:endParaRPr>
          </a:p>
          <a:p>
            <a:pPr marL="627063" indent="-627063">
              <a:lnSpc>
                <a:spcPct val="20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무역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</a:t>
            </a:r>
            <a:r>
              <a:rPr lang="ko-KR" altLang="en-US" sz="1500" dirty="0">
                <a:latin typeface="+mn-ea"/>
                <a:sym typeface="Wingdings" panose="05000000000000000000" pitchFamily="2" charset="2"/>
              </a:rPr>
              <a:t>상행위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500" dirty="0">
                <a:latin typeface="+mn-ea"/>
                <a:sym typeface="Wingdings" panose="05000000000000000000" pitchFamily="2" charset="2"/>
              </a:rPr>
              <a:t>따라서 상관습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(Practice)</a:t>
            </a:r>
            <a:r>
              <a:rPr lang="ko-KR" altLang="en-US" sz="1500" dirty="0">
                <a:latin typeface="+mn-ea"/>
                <a:sym typeface="Wingdings" panose="05000000000000000000" pitchFamily="2" charset="2"/>
              </a:rPr>
              <a:t>이 인정되고 적용됨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.</a:t>
            </a:r>
          </a:p>
          <a:p>
            <a:pPr marL="627063" indent="-627063">
              <a:lnSpc>
                <a:spcPct val="200000"/>
              </a:lnSpc>
            </a:pP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   - </a:t>
            </a:r>
            <a:r>
              <a:rPr lang="ko-KR" altLang="en-US" sz="1500" dirty="0">
                <a:latin typeface="+mn-ea"/>
                <a:sym typeface="Wingdings" panose="05000000000000000000" pitchFamily="2" charset="2"/>
              </a:rPr>
              <a:t>구두계약도 인정하지만 증거의 확보를 위해 </a:t>
            </a:r>
            <a:r>
              <a:rPr lang="ko-KR" altLang="en-US" sz="1500" dirty="0" err="1">
                <a:latin typeface="+mn-ea"/>
                <a:sym typeface="Wingdings" panose="05000000000000000000" pitchFamily="2" charset="2"/>
              </a:rPr>
              <a:t>서면계약이</a:t>
            </a:r>
            <a:r>
              <a:rPr lang="ko-KR" altLang="en-US" sz="1500" dirty="0">
                <a:latin typeface="+mn-ea"/>
                <a:sym typeface="Wingdings" panose="05000000000000000000" pitchFamily="2" charset="2"/>
              </a:rPr>
              <a:t> 보편화 됨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.</a:t>
            </a:r>
            <a:endParaRPr lang="en-US" altLang="ko-KR" sz="1500" dirty="0">
              <a:latin typeface="+mn-ea"/>
            </a:endParaRPr>
          </a:p>
          <a:p>
            <a:pPr marL="182563" indent="-182563">
              <a:lnSpc>
                <a:spcPct val="20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계약자유의 원칙의 제한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>
                <a:latin typeface="+mn-ea"/>
              </a:rPr>
              <a:t>계약공정성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정책적 이유 등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강행법규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182563" indent="-182563">
              <a:lnSpc>
                <a:spcPct val="20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계약서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 err="1">
                <a:latin typeface="+mn-ea"/>
              </a:rPr>
              <a:t>법적구속력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증거자료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계약이행 매뉴얼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분쟁해결방안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중재 신청 시 증거로 제출</a:t>
            </a:r>
            <a:r>
              <a:rPr lang="en-US" altLang="ko-KR" sz="1500" dirty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55575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/>
              <a:t>무역계약의</a:t>
            </a:r>
            <a:r>
              <a:rPr lang="ko-KR" altLang="en-US" sz="2400" dirty="0"/>
              <a:t> </a:t>
            </a:r>
            <a:r>
              <a:rPr lang="ko-KR" altLang="en-US" sz="2400" dirty="0" err="1"/>
              <a:t>체결과정</a:t>
            </a:r>
            <a:endParaRPr lang="ko-KR" altLang="en-US" sz="2400" dirty="0"/>
          </a:p>
        </p:txBody>
      </p: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1357290" y="985814"/>
            <a:ext cx="6643734" cy="642942"/>
          </a:xfrm>
          <a:prstGeom prst="roundRect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28752" y="1100116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accent6"/>
                </a:solidFill>
              </a:rPr>
              <a:t>수출입 마케팅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3828" y="1796071"/>
            <a:ext cx="82868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거래제의 </a:t>
            </a:r>
            <a:r>
              <a:rPr lang="en-US" altLang="ko-KR" dirty="0"/>
              <a:t>(Business Proposal)</a:t>
            </a:r>
          </a:p>
          <a:p>
            <a:pPr algn="ctr"/>
            <a:r>
              <a:rPr lang="en-US" altLang="ko-KR" dirty="0"/>
              <a:t>NDA(Non</a:t>
            </a:r>
            <a:r>
              <a:rPr lang="ko-KR" altLang="en-US" dirty="0"/>
              <a:t> </a:t>
            </a:r>
            <a:r>
              <a:rPr lang="en-US" altLang="ko-KR" dirty="0"/>
              <a:t>Disclosure</a:t>
            </a:r>
            <a:r>
              <a:rPr lang="ko-KR" altLang="en-US" dirty="0"/>
              <a:t> </a:t>
            </a:r>
            <a:r>
              <a:rPr lang="en-US" altLang="ko-KR" dirty="0"/>
              <a:t>Agreement,</a:t>
            </a:r>
            <a:r>
              <a:rPr lang="ko-KR" altLang="en-US" dirty="0"/>
              <a:t> 비밀유지 협약</a:t>
            </a:r>
            <a:r>
              <a:rPr lang="en-US" altLang="ko-KR" dirty="0"/>
              <a:t>)</a:t>
            </a:r>
          </a:p>
          <a:p>
            <a:pPr algn="ctr"/>
            <a:r>
              <a:rPr lang="ko-KR" altLang="en-US" dirty="0"/>
              <a:t>협상</a:t>
            </a:r>
            <a:r>
              <a:rPr lang="en-US" altLang="ko-KR" dirty="0"/>
              <a:t> (Business Negotiation)</a:t>
            </a:r>
          </a:p>
          <a:p>
            <a:pPr algn="ctr"/>
            <a:r>
              <a:rPr lang="ko-KR" altLang="en-US" b="1" u="sng" dirty="0"/>
              <a:t>신용조회 </a:t>
            </a:r>
            <a:r>
              <a:rPr lang="en-US" altLang="ko-KR" b="1" u="sng" dirty="0"/>
              <a:t>(Credit Inquiry) : </a:t>
            </a:r>
            <a:r>
              <a:rPr lang="ko-KR" altLang="en-US" b="1" u="sng" dirty="0"/>
              <a:t>청약 이전에 완료하여 </a:t>
            </a:r>
            <a:r>
              <a:rPr lang="en-US" altLang="ko-KR" b="1" u="sng" dirty="0"/>
              <a:t>Offer </a:t>
            </a:r>
            <a:r>
              <a:rPr lang="ko-KR" altLang="en-US" b="1" u="sng" dirty="0"/>
              <a:t>내용에 반영</a:t>
            </a:r>
            <a:endParaRPr lang="en-US" altLang="ko-KR" b="1" u="sng" dirty="0"/>
          </a:p>
          <a:p>
            <a:pPr algn="ctr"/>
            <a:r>
              <a:rPr lang="en-US" altLang="ko-KR" b="1" u="sng" dirty="0"/>
              <a:t>(</a:t>
            </a:r>
            <a:r>
              <a:rPr lang="ko-KR" altLang="en-US" b="1" u="sng" dirty="0"/>
              <a:t>대금결제조건 등</a:t>
            </a:r>
            <a:r>
              <a:rPr lang="en-US" altLang="ko-KR" b="1" u="sng" dirty="0"/>
              <a:t>)</a:t>
            </a:r>
            <a:endParaRPr lang="ko-KR" altLang="en-US" b="1" u="sng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352522" y="3352333"/>
            <a:ext cx="6643734" cy="642942"/>
          </a:xfrm>
          <a:prstGeom prst="roundRect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623984" y="3466635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accent6"/>
                </a:solidFill>
              </a:rPr>
              <a:t>무역계약 성립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3828" y="4209589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청약 </a:t>
            </a:r>
            <a:r>
              <a:rPr lang="en-US" altLang="ko-KR" dirty="0"/>
              <a:t>(Offer) : </a:t>
            </a:r>
            <a:r>
              <a:rPr lang="ko-KR" altLang="en-US" dirty="0"/>
              <a:t>유효기간</a:t>
            </a:r>
            <a:r>
              <a:rPr lang="en-US" altLang="ko-KR" dirty="0"/>
              <a:t>, </a:t>
            </a:r>
            <a:r>
              <a:rPr lang="ko-KR" altLang="en-US" dirty="0"/>
              <a:t>확정적</a:t>
            </a:r>
            <a:r>
              <a:rPr lang="en-US" altLang="ko-KR" dirty="0"/>
              <a:t>, </a:t>
            </a:r>
            <a:r>
              <a:rPr lang="ko-KR" altLang="en-US" dirty="0"/>
              <a:t>구속의 의사 표시</a:t>
            </a:r>
            <a:endParaRPr lang="en-US" altLang="ko-KR" dirty="0"/>
          </a:p>
          <a:p>
            <a:pPr algn="ctr"/>
            <a:r>
              <a:rPr lang="ko-KR" altLang="en-US" dirty="0"/>
              <a:t>승낙 </a:t>
            </a:r>
            <a:r>
              <a:rPr lang="en-US" altLang="ko-KR" dirty="0"/>
              <a:t>(Acceptance) : </a:t>
            </a:r>
            <a:r>
              <a:rPr lang="ko-KR" altLang="en-US" dirty="0"/>
              <a:t>경상의</a:t>
            </a:r>
            <a:r>
              <a:rPr lang="en-US" altLang="ko-KR" dirty="0"/>
              <a:t> </a:t>
            </a:r>
            <a:r>
              <a:rPr lang="ko-KR" altLang="en-US" dirty="0"/>
              <a:t>원칙 </a:t>
            </a:r>
            <a:r>
              <a:rPr lang="en-US" altLang="ko-KR" dirty="0"/>
              <a:t>(Mirror Image Rule, Unconditional)</a:t>
            </a:r>
            <a:endParaRPr lang="ko-KR" altLang="en-US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1352522" y="5309789"/>
            <a:ext cx="6643734" cy="642942"/>
          </a:xfrm>
          <a:prstGeom prst="roundRect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1623984" y="5424091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accent6"/>
                </a:solidFill>
              </a:rPr>
              <a:t>계약서 작성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3828" y="6167045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개별계약 </a:t>
            </a:r>
            <a:r>
              <a:rPr lang="en-US" altLang="ko-KR" dirty="0"/>
              <a:t>(Case by Case Contract)</a:t>
            </a:r>
          </a:p>
          <a:p>
            <a:pPr algn="ctr"/>
            <a:r>
              <a:rPr lang="ko-KR" altLang="en-US" dirty="0"/>
              <a:t>포괄계약 </a:t>
            </a:r>
            <a:r>
              <a:rPr lang="en-US" altLang="ko-KR" dirty="0"/>
              <a:t>(Master Contract)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8656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신용조회</a:t>
            </a:r>
            <a:r>
              <a:rPr lang="en-US" altLang="ko-KR" sz="2400" dirty="0"/>
              <a:t>(Credit Inquiry)</a:t>
            </a:r>
            <a:endParaRPr lang="ko-KR" altLang="en-US" sz="2400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653697"/>
            <a:ext cx="8928992" cy="327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1. K-SURE</a:t>
            </a:r>
            <a:r>
              <a:rPr lang="ko-KR" altLang="en-US" sz="1500" dirty="0">
                <a:latin typeface="+mn-ea"/>
              </a:rPr>
              <a:t>를 통한 신용조회</a:t>
            </a:r>
            <a:r>
              <a:rPr lang="en-US" altLang="ko-KR" sz="1500" dirty="0">
                <a:latin typeface="+mn-ea"/>
              </a:rPr>
              <a:t> </a:t>
            </a:r>
          </a:p>
          <a:p>
            <a:pPr marL="0" lvl="2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(1) K-SURE(</a:t>
            </a:r>
            <a:r>
              <a:rPr lang="ko-KR" altLang="en-US" sz="1500" dirty="0">
                <a:latin typeface="+mn-ea"/>
              </a:rPr>
              <a:t>한국무역보험공사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를 통한 신용 조회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715963" indent="-715963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   ① </a:t>
            </a:r>
            <a:r>
              <a:rPr lang="en-US" altLang="ko-KR" sz="1500" dirty="0">
                <a:latin typeface="+mn-ea"/>
              </a:rPr>
              <a:t>K-SURE</a:t>
            </a:r>
            <a:r>
              <a:rPr lang="ko-KR" altLang="en-US" sz="1500" dirty="0">
                <a:latin typeface="+mn-ea"/>
              </a:rPr>
              <a:t>에서 전세계 약 </a:t>
            </a:r>
            <a:r>
              <a:rPr lang="en-US" altLang="ko-KR" sz="1500" dirty="0">
                <a:latin typeface="+mn-ea"/>
              </a:rPr>
              <a:t>70</a:t>
            </a:r>
            <a:r>
              <a:rPr lang="ko-KR" altLang="en-US" sz="1500" dirty="0">
                <a:latin typeface="+mn-ea"/>
              </a:rPr>
              <a:t>여 개의 신용조사기관을 통해서 </a:t>
            </a:r>
            <a:r>
              <a:rPr lang="ko-KR" altLang="en-US" sz="1500" dirty="0" err="1">
                <a:latin typeface="+mn-ea"/>
              </a:rPr>
              <a:t>국외기업</a:t>
            </a:r>
            <a:r>
              <a:rPr lang="ko-KR" altLang="en-US" sz="1500" dirty="0">
                <a:latin typeface="+mn-ea"/>
              </a:rPr>
              <a:t> 신용조사 서비스 제공</a:t>
            </a: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   ②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바이어의 기본정보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재무상태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경영성과 등을 확인 가능함</a:t>
            </a:r>
            <a:r>
              <a:rPr lang="en-US" altLang="ko-KR" sz="1500" dirty="0">
                <a:latin typeface="+mn-ea"/>
              </a:rPr>
              <a:t>.</a:t>
            </a:r>
          </a:p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   ③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신규 </a:t>
            </a:r>
            <a:r>
              <a:rPr lang="ko-KR" altLang="en-US" sz="1500" dirty="0" err="1">
                <a:latin typeface="+mn-ea"/>
              </a:rPr>
              <a:t>거래업체는</a:t>
            </a:r>
            <a:r>
              <a:rPr lang="ko-KR" altLang="en-US" sz="1500" dirty="0">
                <a:latin typeface="+mn-ea"/>
              </a:rPr>
              <a:t> 반드시 신용조회 실시</a:t>
            </a: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   ④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u="sng" dirty="0">
                <a:latin typeface="+mn-ea"/>
              </a:rPr>
              <a:t>수출플러스보험 가입 시에도  </a:t>
            </a:r>
            <a:r>
              <a:rPr lang="ko-KR" altLang="en-US" sz="1500" u="sng" dirty="0" err="1">
                <a:latin typeface="+mn-ea"/>
              </a:rPr>
              <a:t>수입자</a:t>
            </a:r>
            <a:r>
              <a:rPr lang="ko-KR" altLang="en-US" sz="1500" u="sng" dirty="0">
                <a:latin typeface="+mn-ea"/>
              </a:rPr>
              <a:t> 신용조회 필수</a:t>
            </a:r>
            <a:r>
              <a:rPr lang="en-US" altLang="ko-KR" sz="1500" u="sng" dirty="0">
                <a:latin typeface="+mn-ea"/>
              </a:rPr>
              <a:t>(</a:t>
            </a:r>
            <a:r>
              <a:rPr lang="ko-KR" altLang="en-US" sz="1500" u="sng" dirty="0">
                <a:latin typeface="+mn-ea"/>
              </a:rPr>
              <a:t>개별</a:t>
            </a:r>
            <a:r>
              <a:rPr lang="en-US" altLang="ko-KR" sz="1500" u="sng" dirty="0">
                <a:latin typeface="+mn-ea"/>
              </a:rPr>
              <a:t>, </a:t>
            </a:r>
            <a:r>
              <a:rPr lang="ko-KR" altLang="en-US" sz="1500" u="sng" dirty="0" err="1">
                <a:latin typeface="+mn-ea"/>
              </a:rPr>
              <a:t>포괄보험</a:t>
            </a:r>
            <a:r>
              <a:rPr lang="ko-KR" altLang="en-US" sz="1500" u="sng" dirty="0">
                <a:latin typeface="+mn-ea"/>
              </a:rPr>
              <a:t> 가능</a:t>
            </a:r>
            <a:r>
              <a:rPr lang="en-US" altLang="ko-KR" sz="1500" u="sng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ko-KR" sz="1500" dirty="0">
                <a:latin typeface="+mn-ea"/>
              </a:rPr>
              <a:t>       ⑤ </a:t>
            </a:r>
            <a:r>
              <a:rPr lang="ko-KR" altLang="en-US" sz="1500" dirty="0">
                <a:latin typeface="+mn-ea"/>
              </a:rPr>
              <a:t>사업자번호와 </a:t>
            </a:r>
            <a:r>
              <a:rPr lang="ko-KR" altLang="en-US" sz="1500" dirty="0" err="1">
                <a:latin typeface="+mn-ea"/>
              </a:rPr>
              <a:t>법인번호</a:t>
            </a:r>
            <a:r>
              <a:rPr lang="ko-KR" altLang="en-US" sz="1500" dirty="0">
                <a:latin typeface="+mn-ea"/>
              </a:rPr>
              <a:t> 상호 교환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미국의 경우 </a:t>
            </a:r>
            <a:r>
              <a:rPr lang="en-US" altLang="ko-KR" sz="1500" dirty="0">
                <a:latin typeface="+mn-ea"/>
              </a:rPr>
              <a:t>Dun No.)</a:t>
            </a:r>
          </a:p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ko-KR" sz="1500" dirty="0">
                <a:latin typeface="+mn-ea"/>
              </a:rPr>
              <a:t>   (2) </a:t>
            </a:r>
            <a:r>
              <a:rPr lang="ko-KR" altLang="en-US" sz="1500" dirty="0">
                <a:latin typeface="+mn-ea"/>
              </a:rPr>
              <a:t>신용조사 보고서 종류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수수료는 후불제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조사완료건에 대하여 익월 </a:t>
            </a:r>
            <a:r>
              <a:rPr lang="en-US" altLang="ko-KR" sz="1500" dirty="0">
                <a:latin typeface="+mn-ea"/>
              </a:rPr>
              <a:t>1</a:t>
            </a:r>
            <a:r>
              <a:rPr lang="ko-KR" altLang="en-US" sz="1500" dirty="0">
                <a:latin typeface="+mn-ea"/>
              </a:rPr>
              <a:t>일자에 청구</a:t>
            </a:r>
            <a:r>
              <a:rPr lang="en-US" altLang="ko-KR" sz="1500" dirty="0">
                <a:latin typeface="+mn-ea"/>
              </a:rPr>
              <a:t>)</a:t>
            </a:r>
            <a:endParaRPr lang="en-US" altLang="ko-KR" sz="1500" dirty="0">
              <a:latin typeface="+mn-ea"/>
              <a:sym typeface="Wingdings" pitchFamily="2" charset="2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07504" y="4437112"/>
          <a:ext cx="860619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49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33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종류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제공내역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일반조사 수수료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재무제표미비 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수수료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신용조사불가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 이상 소요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요약 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보고서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일반현황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신용등급평가정보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수출보험이용 정보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수출보험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부보를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위한 등급책정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33,000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(66,000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22,000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(22,000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수수료 면제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Full</a:t>
                      </a:r>
                      <a:r>
                        <a:rPr lang="en-US" altLang="ko-KR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Report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신용조사보고서 원본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+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요약 보고서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추가 국외기업정보 확보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49,500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(99,000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33,000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(33,000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수수료 면제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2484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신용조회</a:t>
            </a:r>
            <a:r>
              <a:rPr lang="en-US" altLang="ko-KR" sz="2400" dirty="0"/>
              <a:t>(Credit Inquiry)</a:t>
            </a:r>
            <a:endParaRPr lang="ko-KR" altLang="en-US" sz="2400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404664"/>
            <a:ext cx="8928992" cy="6280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>
              <a:lnSpc>
                <a:spcPct val="150000"/>
              </a:lnSpc>
              <a:buNone/>
            </a:pPr>
            <a:r>
              <a:rPr lang="en-US" altLang="ko-KR" sz="1500" b="1" dirty="0">
                <a:latin typeface="+mn-ea"/>
              </a:rPr>
              <a:t>1. K-SURE</a:t>
            </a:r>
            <a:r>
              <a:rPr lang="ko-KR" altLang="en-US" sz="1500" b="1" dirty="0">
                <a:latin typeface="+mn-ea"/>
              </a:rPr>
              <a:t>를 통한 신용조회</a:t>
            </a:r>
            <a:r>
              <a:rPr lang="en-US" altLang="ko-KR" sz="1500" b="1" dirty="0">
                <a:latin typeface="+mn-ea"/>
              </a:rPr>
              <a:t> </a:t>
            </a:r>
          </a:p>
          <a:p>
            <a:pPr marL="0" lvl="2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참고</a:t>
            </a:r>
            <a:r>
              <a:rPr lang="en-US" altLang="ko-KR" sz="1500" dirty="0">
                <a:latin typeface="+mn-ea"/>
              </a:rPr>
              <a:t>) DUNS NO. </a:t>
            </a:r>
          </a:p>
          <a:p>
            <a:pPr marL="450850" lvl="2" indent="-45085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 1962</a:t>
            </a:r>
            <a:r>
              <a:rPr lang="ko-KR" altLang="en-US" sz="1500" dirty="0">
                <a:latin typeface="+mn-ea"/>
              </a:rPr>
              <a:t>년 미국 </a:t>
            </a:r>
            <a:r>
              <a:rPr lang="en-US" altLang="ko-KR" sz="1500" dirty="0">
                <a:latin typeface="+mn-ea"/>
              </a:rPr>
              <a:t>Dun &amp; Bradstreet Inc.</a:t>
            </a:r>
            <a:r>
              <a:rPr lang="ko-KR" altLang="en-US" sz="1500" dirty="0">
                <a:latin typeface="+mn-ea"/>
              </a:rPr>
              <a:t>가 업체별 식별을 용이하게 하기 위하여 부여한 </a:t>
            </a:r>
            <a:r>
              <a:rPr lang="en-US" altLang="ko-KR" sz="1500" dirty="0">
                <a:latin typeface="+mn-ea"/>
              </a:rPr>
              <a:t>9</a:t>
            </a:r>
            <a:r>
              <a:rPr lang="ko-KR" altLang="en-US" sz="1500" dirty="0">
                <a:latin typeface="+mn-ea"/>
              </a:rPr>
              <a:t>자리 수의 기업고유번호</a:t>
            </a:r>
            <a:endParaRPr lang="en-US" altLang="ko-KR" sz="1500" dirty="0">
              <a:latin typeface="+mn-ea"/>
            </a:endParaRPr>
          </a:p>
          <a:p>
            <a:pPr marL="0" lvl="2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연방 정부나 단체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주요 대기업 등에 납품업체 등록하려면 필수 기재사항</a:t>
            </a:r>
            <a:endParaRPr lang="en-US" altLang="ko-KR" sz="1500" dirty="0">
              <a:latin typeface="+mn-ea"/>
            </a:endParaRPr>
          </a:p>
          <a:p>
            <a:pPr marL="0" lvl="2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우리나라도 신용보증기금에서 이와 유사한 </a:t>
            </a:r>
            <a:r>
              <a:rPr lang="en-US" altLang="ko-KR" sz="1500" dirty="0">
                <a:latin typeface="+mn-ea"/>
              </a:rPr>
              <a:t>KC Number </a:t>
            </a:r>
            <a:r>
              <a:rPr lang="ko-KR" altLang="en-US" sz="1500" dirty="0">
                <a:latin typeface="+mn-ea"/>
              </a:rPr>
              <a:t>사용</a:t>
            </a:r>
            <a:r>
              <a:rPr lang="en-US" altLang="ko-KR" sz="1500" dirty="0">
                <a:latin typeface="+mn-ea"/>
              </a:rPr>
              <a:t>  </a:t>
            </a:r>
          </a:p>
          <a:p>
            <a:pPr marL="0" lvl="2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(3) </a:t>
            </a:r>
            <a:r>
              <a:rPr lang="ko-KR" altLang="en-US" sz="1500" dirty="0">
                <a:latin typeface="+mn-ea"/>
              </a:rPr>
              <a:t>신용조사 신청방법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0" lvl="2">
              <a:lnSpc>
                <a:spcPct val="150000"/>
              </a:lnSpc>
            </a:pP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0" lvl="2">
              <a:lnSpc>
                <a:spcPct val="150000"/>
              </a:lnSpc>
            </a:pP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0" lvl="2">
              <a:lnSpc>
                <a:spcPct val="150000"/>
              </a:lnSpc>
            </a:pP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0" lvl="2">
              <a:lnSpc>
                <a:spcPct val="150000"/>
              </a:lnSpc>
            </a:pP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0" lvl="2">
              <a:lnSpc>
                <a:spcPct val="150000"/>
              </a:lnSpc>
            </a:pP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533400" indent="-53340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(4) </a:t>
            </a:r>
            <a:r>
              <a:rPr lang="ko-KR" altLang="en-US" sz="1500" dirty="0">
                <a:latin typeface="+mn-ea"/>
              </a:rPr>
              <a:t>등급 구분 </a:t>
            </a:r>
            <a:endParaRPr lang="en-US" altLang="ko-KR" sz="1500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A~F </a:t>
            </a:r>
            <a:r>
              <a:rPr lang="ko-KR" altLang="en-US" sz="1500" dirty="0">
                <a:latin typeface="+mn-ea"/>
              </a:rPr>
              <a:t>등급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>
                <a:latin typeface="+mn-ea"/>
              </a:rPr>
              <a:t>정상 인수 등급</a:t>
            </a:r>
            <a:r>
              <a:rPr lang="en-US" altLang="ko-KR" sz="1500" dirty="0">
                <a:latin typeface="+mn-ea"/>
              </a:rPr>
              <a:t>(A~C</a:t>
            </a:r>
            <a:r>
              <a:rPr lang="ko-KR" altLang="ko-KR" sz="1500" dirty="0">
                <a:latin typeface="+mn-ea"/>
              </a:rPr>
              <a:t>등급</a:t>
            </a:r>
            <a:r>
              <a:rPr lang="en-US" altLang="ko-KR" sz="1500" dirty="0">
                <a:latin typeface="+mn-ea"/>
              </a:rPr>
              <a:t>, D~E</a:t>
            </a:r>
            <a:r>
              <a:rPr lang="ko-KR" altLang="ko-KR" sz="1500" dirty="0">
                <a:latin typeface="+mn-ea"/>
              </a:rPr>
              <a:t>등급</a:t>
            </a:r>
            <a:r>
              <a:rPr lang="en-US" altLang="ko-KR" sz="1500" dirty="0">
                <a:latin typeface="+mn-ea"/>
              </a:rPr>
              <a:t>, F</a:t>
            </a:r>
            <a:r>
              <a:rPr lang="ko-KR" altLang="ko-KR" sz="1500" dirty="0">
                <a:latin typeface="+mn-ea"/>
              </a:rPr>
              <a:t>등급</a:t>
            </a:r>
            <a:r>
              <a:rPr lang="en-US" altLang="ko-KR" sz="1500" dirty="0">
                <a:latin typeface="+mn-ea"/>
                <a:sym typeface="Wingdings"/>
              </a:rPr>
              <a:t></a:t>
            </a:r>
            <a:r>
              <a:rPr lang="ko-KR" altLang="ko-KR" sz="1500" dirty="0">
                <a:latin typeface="+mn-ea"/>
              </a:rPr>
              <a:t>부서장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ko-KR" sz="1500" dirty="0">
                <a:latin typeface="+mn-ea"/>
              </a:rPr>
              <a:t>팀장 승인한도금액 차이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ko-KR" sz="1500" dirty="0">
                <a:latin typeface="+mn-ea"/>
              </a:rPr>
              <a:t>본부장 승인은</a:t>
            </a:r>
            <a:r>
              <a:rPr lang="en-US" altLang="ko-KR" sz="1500" dirty="0">
                <a:latin typeface="+mn-ea"/>
              </a:rPr>
              <a:t> USD 10,000,000 </a:t>
            </a:r>
            <a:r>
              <a:rPr lang="ko-KR" altLang="ko-KR" sz="1500" dirty="0">
                <a:latin typeface="+mn-ea"/>
              </a:rPr>
              <a:t>이하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358775" indent="-358775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G </a:t>
            </a:r>
            <a:r>
              <a:rPr lang="ko-KR" altLang="en-US" sz="1500" dirty="0">
                <a:latin typeface="+mn-ea"/>
              </a:rPr>
              <a:t>등급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>
                <a:latin typeface="+mn-ea"/>
              </a:rPr>
              <a:t>자본잠식으로 인한 </a:t>
            </a:r>
            <a:r>
              <a:rPr lang="en-US" altLang="ko-KR" sz="1500" dirty="0">
                <a:latin typeface="+mn-ea"/>
              </a:rPr>
              <a:t>G</a:t>
            </a:r>
            <a:r>
              <a:rPr lang="ko-KR" altLang="en-US" sz="1500" dirty="0">
                <a:latin typeface="+mn-ea"/>
              </a:rPr>
              <a:t>등급이 아닌 경우 일정 한도 내에서 </a:t>
            </a:r>
            <a:r>
              <a:rPr lang="ko-KR" altLang="en-US" sz="1500" dirty="0" err="1">
                <a:latin typeface="+mn-ea"/>
              </a:rPr>
              <a:t>보험인수</a:t>
            </a:r>
            <a:r>
              <a:rPr lang="ko-KR" altLang="en-US" sz="1500" dirty="0">
                <a:latin typeface="+mn-ea"/>
              </a:rPr>
              <a:t> 가능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공사 담당자와 상의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358775" indent="-358775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R </a:t>
            </a:r>
            <a:r>
              <a:rPr lang="ko-KR" altLang="en-US" sz="1500" dirty="0">
                <a:latin typeface="+mn-ea"/>
              </a:rPr>
              <a:t>등급 </a:t>
            </a:r>
            <a:r>
              <a:rPr lang="en-US" altLang="ko-KR" sz="1500" dirty="0">
                <a:latin typeface="+mn-ea"/>
              </a:rPr>
              <a:t>: </a:t>
            </a:r>
            <a:r>
              <a:rPr lang="ko-KR" altLang="en-US" sz="1500" dirty="0" err="1">
                <a:latin typeface="+mn-ea"/>
              </a:rPr>
              <a:t>인수제한</a:t>
            </a:r>
            <a:r>
              <a:rPr lang="ko-KR" altLang="en-US" sz="1500" dirty="0">
                <a:latin typeface="+mn-ea"/>
              </a:rPr>
              <a:t> 등급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자본잠식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 err="1">
                <a:latin typeface="+mn-ea"/>
              </a:rPr>
              <a:t>무역전과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신설법인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개인기업 등</a:t>
            </a:r>
            <a:r>
              <a:rPr lang="en-US" altLang="ko-KR" sz="1500" dirty="0">
                <a:latin typeface="+mn-ea"/>
              </a:rPr>
              <a:t>)</a:t>
            </a:r>
            <a:endParaRPr lang="en-US" altLang="ko-KR" sz="1500" dirty="0">
              <a:latin typeface="+mn-ea"/>
              <a:sym typeface="Wingdings" pitchFamily="2" charset="2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23308" y="2852936"/>
          <a:ext cx="8913187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09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3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693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91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05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신청방법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상세설명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소요기간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03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기존자료 구매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 평가된 보고서 구매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- 3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개월 이내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기 평가된 보고서 다운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당일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92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신규신청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공사 앞    조사신청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공사가 접수하여 해외조사기관 앞 의뢰</a:t>
                      </a:r>
                      <a:endParaRPr lang="en-US" altLang="ko-KR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177800" indent="-177800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해외조사기관의 보고서</a:t>
                      </a:r>
                      <a:r>
                        <a:rPr lang="ko-KR" altLang="en-US" sz="16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받으면 등급   평가 후 정보제공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통상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6979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830796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520" y="0"/>
            <a:ext cx="4393992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9503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청약 </a:t>
            </a:r>
            <a:r>
              <a:rPr lang="en-US" altLang="ko-KR" sz="2400" dirty="0"/>
              <a:t>Offer</a:t>
            </a:r>
            <a:endParaRPr lang="ko-KR" altLang="en-US" sz="2400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476672"/>
            <a:ext cx="8928992" cy="6649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1. </a:t>
            </a:r>
            <a:r>
              <a:rPr lang="ko-KR" altLang="en-US" sz="1600" dirty="0">
                <a:latin typeface="+mn-ea"/>
              </a:rPr>
              <a:t>정의 </a:t>
            </a:r>
            <a:endParaRPr lang="en-US" altLang="ko-KR" sz="1600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- </a:t>
            </a:r>
            <a:r>
              <a:rPr lang="ko-KR" altLang="en-US" sz="1500" dirty="0" err="1">
                <a:latin typeface="+mn-ea"/>
              </a:rPr>
              <a:t>무역계약의</a:t>
            </a:r>
            <a:r>
              <a:rPr lang="ko-KR" altLang="en-US" sz="1500" dirty="0">
                <a:latin typeface="+mn-ea"/>
              </a:rPr>
              <a:t> 법적 구속력 시작됨 </a:t>
            </a:r>
            <a:r>
              <a:rPr lang="en-US" altLang="ko-KR" sz="1500" dirty="0">
                <a:latin typeface="+mn-ea"/>
                <a:sym typeface="Wingdings" pitchFamily="2" charset="2"/>
              </a:rPr>
              <a:t>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그 이전의 행위들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조회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 err="1">
                <a:latin typeface="+mn-ea"/>
              </a:rPr>
              <a:t>회람장</a:t>
            </a:r>
            <a:r>
              <a:rPr lang="ko-KR" altLang="en-US" sz="1500" dirty="0">
                <a:latin typeface="+mn-ea"/>
              </a:rPr>
              <a:t> 등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은 법적 구속력이 없고 청약의 유인 정도로 본다</a:t>
            </a:r>
            <a:r>
              <a:rPr lang="en-US" altLang="ko-KR" sz="1500" dirty="0">
                <a:latin typeface="+mn-ea"/>
              </a:rPr>
              <a:t>.</a:t>
            </a:r>
          </a:p>
          <a:p>
            <a:pPr marL="358775" indent="-358775"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- </a:t>
            </a:r>
            <a:r>
              <a:rPr lang="ko-KR" altLang="en-US" sz="1500" dirty="0">
                <a:latin typeface="+mn-ea"/>
              </a:rPr>
              <a:t>일정한 내용의 계약을 성립시킬 목적으로 상대방에 대하여 행해지는 </a:t>
            </a:r>
            <a:r>
              <a:rPr lang="ko-KR" altLang="en-US" sz="1500" u="sng" dirty="0">
                <a:latin typeface="+mn-ea"/>
              </a:rPr>
              <a:t>일방적 의사표시</a:t>
            </a:r>
            <a:r>
              <a:rPr lang="ko-KR" altLang="en-US" sz="1500" dirty="0">
                <a:latin typeface="+mn-ea"/>
              </a:rPr>
              <a:t>이며 계약을 성립시키려는 확정적 의사표시</a:t>
            </a:r>
            <a:endParaRPr lang="en-US" altLang="ko-KR" sz="1500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ko-KR" sz="1500" dirty="0">
                <a:latin typeface="+mn-ea"/>
              </a:rPr>
              <a:t>매매계약을 위한 청약</a:t>
            </a:r>
            <a:r>
              <a:rPr lang="en-US" altLang="ko-KR" sz="1500" dirty="0">
                <a:latin typeface="+mn-ea"/>
              </a:rPr>
              <a:t>(offer)</a:t>
            </a:r>
            <a:r>
              <a:rPr lang="ko-KR" altLang="ko-KR" sz="1500" dirty="0">
                <a:latin typeface="+mn-ea"/>
              </a:rPr>
              <a:t>은 당사자 일방이 그 상대방의 승낙에 의하여 법적으로 구속력을 갖는 일정한 내용의 매매계약을 성립시킬 것을 기대하고 행하는 의사표시를 말한다</a:t>
            </a:r>
            <a:endParaRPr lang="en-US" altLang="ko-KR" sz="1500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- </a:t>
            </a:r>
            <a:r>
              <a:rPr lang="ko-KR" altLang="en-US" sz="1500" dirty="0">
                <a:latin typeface="+mn-ea"/>
              </a:rPr>
              <a:t>승낙이 있으면 구속된다는 청약자의 의사표시가 있는 경우</a:t>
            </a: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2. </a:t>
            </a:r>
            <a:r>
              <a:rPr lang="ko-KR" altLang="en-US" sz="1500" dirty="0">
                <a:latin typeface="+mn-ea"/>
              </a:rPr>
              <a:t>청약의 기준</a:t>
            </a:r>
            <a:r>
              <a:rPr lang="en-US" altLang="ko-KR" sz="1500" dirty="0">
                <a:latin typeface="+mn-ea"/>
              </a:rPr>
              <a:t>(14</a:t>
            </a:r>
            <a:r>
              <a:rPr lang="ko-KR" altLang="en-US" sz="1500" dirty="0">
                <a:latin typeface="+mn-ea"/>
              </a:rPr>
              <a:t>조</a:t>
            </a:r>
            <a:r>
              <a:rPr lang="en-US" altLang="ko-KR" sz="1500" dirty="0">
                <a:latin typeface="+mn-ea"/>
              </a:rPr>
              <a:t>1</a:t>
            </a:r>
            <a:r>
              <a:rPr lang="ko-KR" altLang="en-US" sz="1500" dirty="0">
                <a:latin typeface="+mn-ea"/>
              </a:rPr>
              <a:t>항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358775" indent="-358775">
              <a:lnSpc>
                <a:spcPct val="150000"/>
              </a:lnSpc>
            </a:pPr>
            <a:r>
              <a:rPr lang="en-US" altLang="ko-KR" sz="1500" b="1" dirty="0">
                <a:latin typeface="+mn-ea"/>
              </a:rPr>
              <a:t>   (1) </a:t>
            </a:r>
            <a:r>
              <a:rPr lang="en-US" altLang="ko-KR" sz="1500" b="1" u="sng" dirty="0">
                <a:latin typeface="+mn-ea"/>
              </a:rPr>
              <a:t>1</a:t>
            </a:r>
            <a:r>
              <a:rPr lang="ko-KR" altLang="en-US" sz="1500" b="1" u="sng" dirty="0">
                <a:latin typeface="+mn-ea"/>
              </a:rPr>
              <a:t>인 이상의 특정인을 대상으로 할 것</a:t>
            </a:r>
            <a:r>
              <a:rPr lang="en-US" altLang="ko-KR" sz="1500" dirty="0">
                <a:latin typeface="+mn-ea"/>
                <a:sym typeface="Wingdings"/>
              </a:rPr>
              <a:t></a:t>
            </a:r>
            <a:r>
              <a:rPr lang="en-US" altLang="ko-KR" sz="1500" dirty="0">
                <a:latin typeface="+mn-ea"/>
              </a:rPr>
              <a:t> 1</a:t>
            </a:r>
            <a:r>
              <a:rPr lang="ko-KR" altLang="en-US" sz="1500" dirty="0">
                <a:latin typeface="+mn-ea"/>
              </a:rPr>
              <a:t>인 이상의 </a:t>
            </a:r>
            <a:r>
              <a:rPr lang="ko-KR" altLang="en-US" sz="1500" dirty="0" err="1">
                <a:latin typeface="+mn-ea"/>
              </a:rPr>
              <a:t>불특정인을</a:t>
            </a:r>
            <a:r>
              <a:rPr lang="ko-KR" altLang="en-US" sz="1500" dirty="0">
                <a:latin typeface="+mn-ea"/>
              </a:rPr>
              <a:t> 대상으로 한 경우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청약이라는 명백한 의사표시가 없으면 청약이 아니라 청약의 유인</a:t>
            </a:r>
            <a:r>
              <a:rPr lang="en-US" altLang="ko-KR" sz="1500" dirty="0">
                <a:latin typeface="+mn-ea"/>
              </a:rPr>
              <a:t>(Invitation to make offer)</a:t>
            </a:r>
            <a:r>
              <a:rPr lang="ko-KR" altLang="en-US" sz="1500" dirty="0">
                <a:latin typeface="+mn-ea"/>
              </a:rPr>
              <a:t>에 불과하다</a:t>
            </a:r>
            <a:r>
              <a:rPr lang="en-US" altLang="ko-KR" sz="1500" dirty="0">
                <a:latin typeface="+mn-ea"/>
              </a:rPr>
              <a:t>.(</a:t>
            </a:r>
            <a:r>
              <a:rPr lang="ko-KR" altLang="en-US" sz="1500" dirty="0">
                <a:latin typeface="+mn-ea"/>
              </a:rPr>
              <a:t>광고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 err="1">
                <a:latin typeface="+mn-ea"/>
              </a:rPr>
              <a:t>전단지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 err="1">
                <a:latin typeface="+mn-ea"/>
              </a:rPr>
              <a:t>상품안내서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가격표 등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358775" indent="-358775"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(2) </a:t>
            </a:r>
            <a:r>
              <a:rPr lang="ko-KR" altLang="en-US" sz="1500" dirty="0">
                <a:latin typeface="+mn-ea"/>
              </a:rPr>
              <a:t>계약체결의 제의일 것</a:t>
            </a:r>
            <a:endParaRPr lang="en-US" altLang="ko-KR" sz="1500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(3) </a:t>
            </a:r>
            <a:r>
              <a:rPr lang="ko-KR" altLang="en-US" sz="1500" dirty="0">
                <a:latin typeface="+mn-ea"/>
              </a:rPr>
              <a:t>그 내용이 </a:t>
            </a:r>
            <a:r>
              <a:rPr lang="ko-KR" altLang="en-US" sz="1500" u="sng" dirty="0">
                <a:latin typeface="+mn-ea"/>
              </a:rPr>
              <a:t>충분히 확정적일 것</a:t>
            </a:r>
            <a:endParaRPr lang="en-US" altLang="ko-KR" sz="1500" u="sng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   </a:t>
            </a:r>
            <a:r>
              <a:rPr lang="en-US" altLang="ko-KR" sz="1500" dirty="0">
                <a:latin typeface="+mn-ea"/>
              </a:rPr>
              <a:t>(4) </a:t>
            </a:r>
            <a:r>
              <a:rPr lang="ko-KR" altLang="en-US" sz="1500" dirty="0" err="1">
                <a:latin typeface="+mn-ea"/>
              </a:rPr>
              <a:t>피청약자의</a:t>
            </a:r>
            <a:r>
              <a:rPr lang="ko-KR" altLang="en-US" sz="1500" dirty="0">
                <a:latin typeface="+mn-ea"/>
              </a:rPr>
              <a:t> 승낙이 있으면 계약을 성립시킨다는 청약자의 의사표시가 있는 경우</a:t>
            </a: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(</a:t>
            </a:r>
            <a:r>
              <a:rPr lang="ko-KR" altLang="en-US" sz="1500" dirty="0">
                <a:latin typeface="+mn-ea"/>
              </a:rPr>
              <a:t>예외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택시기사가 승객을 태우기 위하여 대기중인 택시기사의 행위는 청약의 일종</a:t>
            </a: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- </a:t>
            </a:r>
            <a:r>
              <a:rPr lang="ko-KR" altLang="en-US" sz="1500" dirty="0">
                <a:latin typeface="+mn-ea"/>
              </a:rPr>
              <a:t>자판기에 의한 불특정 다수에 대한 판매 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 </a:t>
            </a:r>
            <a:r>
              <a:rPr lang="ko-KR" altLang="en-US" sz="1500" dirty="0">
                <a:latin typeface="+mn-ea"/>
                <a:sym typeface="Wingdings" panose="05000000000000000000" pitchFamily="2" charset="2"/>
              </a:rPr>
              <a:t>예외적으로 청약으로 인정</a:t>
            </a:r>
            <a:endParaRPr lang="en-US" altLang="ko-KR" sz="1500" dirty="0">
              <a:latin typeface="+mn-ea"/>
              <a:sym typeface="Wingdings" panose="05000000000000000000" pitchFamily="2" charset="2"/>
            </a:endParaRPr>
          </a:p>
          <a:p>
            <a:pPr marL="358775" indent="-358775">
              <a:lnSpc>
                <a:spcPct val="150000"/>
              </a:lnSpc>
            </a:pPr>
            <a:endParaRPr lang="en-US" altLang="ko-KR" sz="15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29755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청약서 기재 내용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476672"/>
            <a:ext cx="8928992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1. </a:t>
            </a:r>
            <a:r>
              <a:rPr lang="ko-KR" altLang="en-US" sz="1600" dirty="0">
                <a:latin typeface="+mn-ea"/>
              </a:rPr>
              <a:t>청약서에 표시되는 것</a:t>
            </a:r>
            <a:r>
              <a:rPr lang="en-US" altLang="ko-KR" sz="1600" dirty="0">
                <a:latin typeface="+mn-ea"/>
              </a:rPr>
              <a:t> (</a:t>
            </a:r>
            <a:r>
              <a:rPr lang="ko-KR" altLang="en-US" sz="1600" dirty="0">
                <a:latin typeface="+mn-ea"/>
              </a:rPr>
              <a:t>청약서 </a:t>
            </a:r>
            <a:r>
              <a:rPr lang="en-US" altLang="ko-KR" sz="1600" dirty="0">
                <a:latin typeface="+mn-ea"/>
              </a:rPr>
              <a:t>sample </a:t>
            </a:r>
            <a:r>
              <a:rPr lang="ko-KR" altLang="en-US" sz="1600" dirty="0">
                <a:latin typeface="+mn-ea"/>
              </a:rPr>
              <a:t>참조</a:t>
            </a:r>
            <a:r>
              <a:rPr lang="en-US" altLang="ko-KR" sz="1600" dirty="0">
                <a:latin typeface="+mn-ea"/>
              </a:rPr>
              <a:t>)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- </a:t>
            </a:r>
            <a:r>
              <a:rPr lang="en-US" altLang="ko-KR" sz="1600" dirty="0" err="1">
                <a:latin typeface="+mn-ea"/>
              </a:rPr>
              <a:t>offeror</a:t>
            </a:r>
            <a:r>
              <a:rPr lang="ko-KR" altLang="en-US" sz="1600" dirty="0">
                <a:latin typeface="+mn-ea"/>
              </a:rPr>
              <a:t>와</a:t>
            </a:r>
            <a:r>
              <a:rPr lang="en-US" altLang="ko-KR" sz="1600" dirty="0">
                <a:latin typeface="+mn-ea"/>
              </a:rPr>
              <a:t> offeree (</a:t>
            </a:r>
            <a:r>
              <a:rPr lang="ko-KR" altLang="en-US" sz="1600" dirty="0">
                <a:latin typeface="+mn-ea"/>
              </a:rPr>
              <a:t>주소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상호 등</a:t>
            </a:r>
            <a:r>
              <a:rPr lang="en-US" altLang="ko-KR" sz="1600" dirty="0">
                <a:latin typeface="+mn-ea"/>
              </a:rPr>
              <a:t>)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   </a:t>
            </a:r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>
                <a:latin typeface="+mn-ea"/>
              </a:rPr>
              <a:t>청약한다는 문구</a:t>
            </a:r>
            <a:endParaRPr lang="en-US" altLang="ko-KR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   We offer you firm subject to reply received by Oct. 10, 2019.</a:t>
            </a: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   We are pleased to offer you subject to your reply reaching us by ~~</a:t>
            </a: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   We take pleasure in offering you subject to reply here by ~~</a:t>
            </a: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   We make a firm offer subject to immediate acceptance by cable.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   </a:t>
            </a:r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>
                <a:latin typeface="+mn-ea"/>
              </a:rPr>
              <a:t>물품 명세 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품명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규격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용도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품질조건</a:t>
            </a:r>
            <a:r>
              <a:rPr lang="ko-KR" altLang="en-US" sz="1600" dirty="0">
                <a:latin typeface="+mn-ea"/>
              </a:rPr>
              <a:t> 등</a:t>
            </a:r>
            <a:r>
              <a:rPr lang="en-US" altLang="ko-KR" sz="1600" dirty="0">
                <a:latin typeface="+mn-ea"/>
              </a:rPr>
              <a:t>)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   </a:t>
            </a:r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 err="1">
                <a:latin typeface="+mn-ea"/>
              </a:rPr>
              <a:t>매매조건</a:t>
            </a:r>
            <a:r>
              <a:rPr lang="en-US" altLang="ko-KR" sz="1600" dirty="0">
                <a:latin typeface="+mn-ea"/>
              </a:rPr>
              <a:t> (</a:t>
            </a:r>
            <a:r>
              <a:rPr lang="ko-KR" altLang="en-US" sz="1600" dirty="0">
                <a:latin typeface="+mn-ea"/>
              </a:rPr>
              <a:t>수량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단가</a:t>
            </a:r>
            <a:r>
              <a:rPr lang="en-US" altLang="ko-KR" sz="1600" dirty="0">
                <a:latin typeface="+mn-ea"/>
              </a:rPr>
              <a:t>, trade term, </a:t>
            </a:r>
            <a:r>
              <a:rPr lang="ko-KR" altLang="en-US" sz="1600" dirty="0" err="1">
                <a:latin typeface="+mn-ea"/>
              </a:rPr>
              <a:t>선적기일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대금결제방법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포장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보험조건</a:t>
            </a:r>
            <a:r>
              <a:rPr lang="ko-KR" altLang="en-US" sz="1600" dirty="0">
                <a:latin typeface="+mn-ea"/>
              </a:rPr>
              <a:t> 등</a:t>
            </a:r>
            <a:r>
              <a:rPr lang="en-US" altLang="ko-KR" sz="1600" dirty="0">
                <a:latin typeface="+mn-ea"/>
              </a:rPr>
              <a:t>)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   </a:t>
            </a:r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>
                <a:latin typeface="+mn-ea"/>
              </a:rPr>
              <a:t>유효기간</a:t>
            </a:r>
            <a:r>
              <a:rPr lang="en-US" altLang="ko-KR" sz="1600" dirty="0">
                <a:latin typeface="+mn-ea"/>
              </a:rPr>
              <a:t>(Validity)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   </a:t>
            </a:r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>
                <a:latin typeface="+mn-ea"/>
              </a:rPr>
              <a:t>청약자의 서명 날인(대표이사의 </a:t>
            </a:r>
            <a:r>
              <a:rPr lang="ko-KR" altLang="en-US" sz="1600" dirty="0" err="1">
                <a:latin typeface="+mn-ea"/>
              </a:rPr>
              <a:t>서명감</a:t>
            </a:r>
            <a:r>
              <a:rPr lang="en-US" altLang="ko-KR" sz="1600" dirty="0"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- </a:t>
            </a:r>
            <a:r>
              <a:rPr lang="ko-KR" altLang="en-US" sz="1600" dirty="0">
                <a:latin typeface="+mn-ea"/>
              </a:rPr>
              <a:t>청약의 핵심 조건 </a:t>
            </a:r>
            <a:r>
              <a:rPr lang="en-US" altLang="ko-KR" sz="1600" dirty="0">
                <a:latin typeface="+mn-ea"/>
              </a:rPr>
              <a:t>: (</a:t>
            </a:r>
            <a:r>
              <a:rPr lang="ko-KR" altLang="en-US" sz="1600" dirty="0">
                <a:latin typeface="+mn-ea"/>
              </a:rPr>
              <a:t>품질</a:t>
            </a:r>
            <a:r>
              <a:rPr lang="en-US" altLang="ko-KR" sz="1600" dirty="0">
                <a:latin typeface="+mn-ea"/>
              </a:rPr>
              <a:t>) </a:t>
            </a:r>
            <a:r>
              <a:rPr lang="ko-KR" altLang="en-US" sz="1600" dirty="0">
                <a:latin typeface="+mn-ea"/>
              </a:rPr>
              <a:t>물품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수량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가격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선적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결제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포장</a:t>
            </a:r>
            <a:r>
              <a:rPr lang="en-US" altLang="ko-KR" sz="1600" dirty="0">
                <a:latin typeface="+mn-ea"/>
              </a:rPr>
              <a:t>, (</a:t>
            </a:r>
            <a:r>
              <a:rPr lang="ko-KR" altLang="en-US" sz="1600" dirty="0">
                <a:latin typeface="+mn-ea"/>
              </a:rPr>
              <a:t>보험</a:t>
            </a:r>
            <a:r>
              <a:rPr lang="en-US" altLang="ko-KR" sz="1600" dirty="0">
                <a:latin typeface="+mn-ea"/>
              </a:rPr>
              <a:t>)</a:t>
            </a:r>
            <a:endParaRPr lang="ko-KR" altLang="en-US" sz="1600" dirty="0">
              <a:latin typeface="+mn-ea"/>
            </a:endParaRPr>
          </a:p>
          <a:p>
            <a:pPr marL="358775" indent="-358775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- </a:t>
            </a:r>
            <a:r>
              <a:rPr lang="ko-KR" altLang="en-US" sz="1600" u="sng" dirty="0">
                <a:latin typeface="+mn-ea"/>
              </a:rPr>
              <a:t>제</a:t>
            </a:r>
            <a:r>
              <a:rPr lang="en-US" altLang="ko-KR" sz="1600" u="sng" dirty="0">
                <a:latin typeface="+mn-ea"/>
              </a:rPr>
              <a:t>14</a:t>
            </a:r>
            <a:r>
              <a:rPr lang="ko-KR" altLang="en-US" sz="1600" u="sng" dirty="0">
                <a:latin typeface="+mn-ea"/>
              </a:rPr>
              <a:t>조</a:t>
            </a:r>
            <a:r>
              <a:rPr lang="en-US" altLang="ko-KR" sz="1600" u="sng" dirty="0">
                <a:latin typeface="+mn-ea"/>
              </a:rPr>
              <a:t>1</a:t>
            </a:r>
            <a:r>
              <a:rPr lang="ko-KR" altLang="en-US" sz="1600" u="sng" dirty="0">
                <a:latin typeface="+mn-ea"/>
              </a:rPr>
              <a:t>항 </a:t>
            </a:r>
            <a:r>
              <a:rPr lang="ko-KR" altLang="en-US" sz="1600" b="1" u="sng" dirty="0">
                <a:latin typeface="+mn-ea"/>
              </a:rPr>
              <a:t>물품</a:t>
            </a:r>
            <a:r>
              <a:rPr lang="en-US" altLang="ko-KR" sz="1600" b="1" u="sng" dirty="0">
                <a:latin typeface="+mn-ea"/>
              </a:rPr>
              <a:t>, </a:t>
            </a:r>
            <a:r>
              <a:rPr lang="ko-KR" altLang="en-US" sz="1600" b="1" u="sng" dirty="0">
                <a:latin typeface="+mn-ea"/>
              </a:rPr>
              <a:t>수량</a:t>
            </a:r>
            <a:r>
              <a:rPr lang="en-US" altLang="ko-KR" sz="1600" b="1" u="sng" dirty="0">
                <a:latin typeface="+mn-ea"/>
              </a:rPr>
              <a:t>, </a:t>
            </a:r>
            <a:r>
              <a:rPr lang="ko-KR" altLang="en-US" sz="1600" b="1" u="sng" dirty="0">
                <a:latin typeface="+mn-ea"/>
              </a:rPr>
              <a:t>가격</a:t>
            </a:r>
            <a:r>
              <a:rPr lang="ko-KR" altLang="en-US" sz="1600" u="sng" dirty="0">
                <a:latin typeface="+mn-ea"/>
              </a:rPr>
              <a:t>을</a:t>
            </a:r>
            <a:r>
              <a:rPr lang="en-US" altLang="ko-KR" sz="1600" u="sng" dirty="0">
                <a:latin typeface="+mn-ea"/>
              </a:rPr>
              <a:t> </a:t>
            </a:r>
            <a:r>
              <a:rPr lang="ko-KR" altLang="ko-KR" sz="1600" dirty="0">
                <a:latin typeface="+mn-ea"/>
              </a:rPr>
              <a:t>명시적 또는 묵시적으로 지정하거나 또는 이를 결정하는 규정을 두고 있는 경우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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충분히 확정적인 것으로 본다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. </a:t>
            </a:r>
            <a:endParaRPr lang="en-US" altLang="ko-KR" sz="1600" u="sng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2. </a:t>
            </a:r>
            <a:r>
              <a:rPr lang="ko-KR" altLang="en-US" sz="1600" dirty="0">
                <a:latin typeface="+mn-ea"/>
              </a:rPr>
              <a:t>청약의 주체 기준</a:t>
            </a: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- selling offer = offer to sell = </a:t>
            </a:r>
            <a:r>
              <a:rPr lang="ko-KR" altLang="en-US" sz="1600" dirty="0" err="1">
                <a:latin typeface="+mn-ea"/>
              </a:rPr>
              <a:t>매도오퍼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= </a:t>
            </a:r>
            <a:r>
              <a:rPr lang="ko-KR" altLang="en-US" sz="1600" dirty="0" err="1">
                <a:latin typeface="+mn-ea"/>
              </a:rPr>
              <a:t>판매청약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: </a:t>
            </a:r>
            <a:r>
              <a:rPr lang="ko-KR" altLang="en-US" sz="1600" dirty="0">
                <a:latin typeface="+mn-ea"/>
              </a:rPr>
              <a:t>대부분의 무역거래 청약</a:t>
            </a:r>
            <a:r>
              <a:rPr lang="en-US" altLang="ko-KR" sz="1600" dirty="0">
                <a:latin typeface="+mn-ea"/>
                <a:sym typeface="Wingdings" pitchFamily="2" charset="2"/>
              </a:rPr>
              <a:t>Offer</a:t>
            </a:r>
            <a:endParaRPr lang="ko-KR" altLang="en-US" sz="1600" dirty="0"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   - buying offer = offer to buy = </a:t>
            </a:r>
            <a:r>
              <a:rPr lang="ko-KR" altLang="en-US" sz="1600" dirty="0" err="1">
                <a:latin typeface="+mn-ea"/>
              </a:rPr>
              <a:t>매수오퍼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= </a:t>
            </a:r>
            <a:r>
              <a:rPr lang="ko-KR" altLang="en-US" sz="1600" dirty="0" err="1">
                <a:latin typeface="+mn-ea"/>
              </a:rPr>
              <a:t>구매청약</a:t>
            </a:r>
            <a:r>
              <a:rPr lang="en-US" altLang="ko-KR" sz="1600" dirty="0">
                <a:latin typeface="+mn-ea"/>
              </a:rPr>
              <a:t>(Purchase Order)</a:t>
            </a:r>
            <a:r>
              <a:rPr lang="en-US" altLang="ko-KR" sz="1600" dirty="0">
                <a:latin typeface="+mn-ea"/>
                <a:sym typeface="Wingdings" pitchFamily="2" charset="2"/>
              </a:rPr>
              <a:t>Order</a:t>
            </a:r>
          </a:p>
        </p:txBody>
      </p:sp>
    </p:spTree>
    <p:extLst>
      <p:ext uri="{BB962C8B-B14F-4D97-AF65-F5344CB8AC3E}">
        <p14:creationId xmlns:p14="http://schemas.microsoft.com/office/powerpoint/2010/main" val="1725368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청약 </a:t>
            </a:r>
            <a:r>
              <a:rPr lang="en-US" altLang="ko-KR" sz="2400" dirty="0"/>
              <a:t>Offer</a:t>
            </a:r>
            <a:endParaRPr lang="ko-KR" altLang="en-US" sz="2400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607962"/>
            <a:ext cx="8928992" cy="5587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3. Proforma Invoice</a:t>
            </a:r>
            <a:endParaRPr lang="ko-KR" altLang="ko-KR" sz="1500" dirty="0">
              <a:latin typeface="+mn-ea"/>
            </a:endParaRPr>
          </a:p>
          <a:p>
            <a:pPr marL="450850" indent="-45085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(1) </a:t>
            </a:r>
            <a:r>
              <a:rPr lang="ko-KR" altLang="ko-KR" sz="1500" dirty="0">
                <a:latin typeface="+mn-ea"/>
              </a:rPr>
              <a:t>견적 송장의 역할 </a:t>
            </a:r>
            <a:r>
              <a:rPr lang="en-US" altLang="ko-KR" sz="1500" dirty="0">
                <a:latin typeface="+mn-ea"/>
              </a:rPr>
              <a:t>: Offer sheet</a:t>
            </a:r>
            <a:r>
              <a:rPr lang="ko-KR" altLang="ko-KR" sz="1500" dirty="0">
                <a:latin typeface="+mn-ea"/>
              </a:rPr>
              <a:t>와 동일한 용도로 매도인이 매수인에게 판매청약을 할 때 사용</a:t>
            </a:r>
            <a:endParaRPr lang="en-US" altLang="ko-KR" sz="1500" dirty="0">
              <a:latin typeface="+mn-ea"/>
            </a:endParaRPr>
          </a:p>
          <a:p>
            <a:pPr marL="450850" indent="-45085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 (</a:t>
            </a:r>
            <a:r>
              <a:rPr lang="ko-KR" altLang="en-US" sz="1500" dirty="0">
                <a:latin typeface="+mn-ea"/>
              </a:rPr>
              <a:t>중국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아시아 국가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등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541338" indent="-541338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- </a:t>
            </a:r>
            <a:r>
              <a:rPr lang="ko-KR" altLang="en-US" sz="1500" dirty="0">
                <a:latin typeface="+mn-ea"/>
              </a:rPr>
              <a:t>견</a:t>
            </a:r>
            <a:r>
              <a:rPr lang="ko-KR" altLang="en-US" sz="1500" b="0" i="0" dirty="0">
                <a:effectLst/>
                <a:latin typeface="+mn-ea"/>
              </a:rPr>
              <a:t>적송장도 계약의 주요내용을 포함하고 있고 수출자의 제안에 수입자가 승낙하면 계약서로서 효력을 가짐</a:t>
            </a:r>
            <a:r>
              <a:rPr lang="en-US" altLang="ko-KR" sz="1500" b="0" i="0" dirty="0">
                <a:effectLst/>
                <a:latin typeface="+mn-ea"/>
              </a:rPr>
              <a:t>.</a:t>
            </a:r>
          </a:p>
          <a:p>
            <a:pPr marL="541338" indent="-541338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- </a:t>
            </a:r>
            <a:r>
              <a:rPr lang="ko-KR" altLang="en-US" sz="1500" b="0" i="0" dirty="0">
                <a:effectLst/>
                <a:latin typeface="+mn-ea"/>
              </a:rPr>
              <a:t>요식에 </a:t>
            </a:r>
            <a:r>
              <a:rPr lang="ko-KR" altLang="en-US" sz="1500" b="0" i="0" dirty="0" err="1">
                <a:effectLst/>
                <a:latin typeface="+mn-ea"/>
              </a:rPr>
              <a:t>구애받지</a:t>
            </a:r>
            <a:r>
              <a:rPr lang="ko-KR" altLang="en-US" sz="1500" b="0" i="0" dirty="0">
                <a:effectLst/>
                <a:latin typeface="+mn-ea"/>
              </a:rPr>
              <a:t> 않음</a:t>
            </a:r>
            <a:endParaRPr lang="en-US" altLang="ko-KR" sz="1500" b="0" i="0" dirty="0">
              <a:effectLst/>
              <a:latin typeface="+mn-ea"/>
            </a:endParaRPr>
          </a:p>
          <a:p>
            <a:pPr marL="541338" indent="-541338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     </a:t>
            </a:r>
            <a:r>
              <a:rPr lang="ko-KR" altLang="en-US" sz="1500" b="0" i="0" dirty="0">
                <a:effectLst/>
                <a:latin typeface="+mn-ea"/>
              </a:rPr>
              <a:t> ① 당사자 간에</a:t>
            </a:r>
            <a:r>
              <a:rPr lang="en-US" altLang="ko-KR" sz="1500" b="0" i="0" dirty="0">
                <a:effectLst/>
                <a:latin typeface="+mn-ea"/>
              </a:rPr>
              <a:t>(Specific person), </a:t>
            </a:r>
          </a:p>
          <a:p>
            <a:pPr marL="541338" indent="-541338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      </a:t>
            </a:r>
            <a:r>
              <a:rPr lang="en-US" altLang="ko-KR" sz="1500" b="0" i="0" dirty="0">
                <a:effectLst/>
                <a:latin typeface="+mn-ea"/>
              </a:rPr>
              <a:t>② </a:t>
            </a:r>
            <a:r>
              <a:rPr lang="ko-KR" altLang="en-US" sz="1500" b="0" i="0" dirty="0">
                <a:effectLst/>
                <a:latin typeface="+mn-ea"/>
              </a:rPr>
              <a:t>확정적이고</a:t>
            </a:r>
            <a:r>
              <a:rPr lang="en-US" altLang="ko-KR" sz="1500" b="0" i="0" dirty="0">
                <a:effectLst/>
                <a:latin typeface="+mn-ea"/>
              </a:rPr>
              <a:t>(Definite), </a:t>
            </a:r>
          </a:p>
          <a:p>
            <a:pPr marL="541338" indent="-541338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      </a:t>
            </a:r>
            <a:r>
              <a:rPr lang="en-US" altLang="ko-KR" sz="1500" b="0" i="0" dirty="0">
                <a:effectLst/>
                <a:latin typeface="+mn-ea"/>
              </a:rPr>
              <a:t>③ </a:t>
            </a:r>
            <a:r>
              <a:rPr lang="ko-KR" altLang="en-US" sz="1500" b="0" i="0" dirty="0">
                <a:effectLst/>
                <a:latin typeface="+mn-ea"/>
              </a:rPr>
              <a:t>유효기간 이내에 상대방이 승낙하면 계약내용에 구속된다는</a:t>
            </a:r>
            <a:r>
              <a:rPr lang="en-US" altLang="ko-KR" sz="1500" b="0" i="0" dirty="0">
                <a:effectLst/>
                <a:latin typeface="+mn-ea"/>
              </a:rPr>
              <a:t>(To be bound) </a:t>
            </a:r>
            <a:r>
              <a:rPr lang="ko-KR" altLang="en-US" sz="1500" b="0" i="0" dirty="0">
                <a:effectLst/>
                <a:latin typeface="+mn-ea"/>
              </a:rPr>
              <a:t>의사표시</a:t>
            </a:r>
            <a:endParaRPr lang="en-US" altLang="ko-KR" sz="1500" b="0" i="0" dirty="0">
              <a:effectLst/>
              <a:latin typeface="+mn-ea"/>
            </a:endParaRPr>
          </a:p>
          <a:p>
            <a:pPr marL="541338" indent="-541338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       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 </a:t>
            </a:r>
            <a:r>
              <a:rPr lang="ko-KR" altLang="en-US" sz="1500" b="0" i="0" dirty="0">
                <a:effectLst/>
                <a:latin typeface="+mn-ea"/>
              </a:rPr>
              <a:t>확정 청약이 됨</a:t>
            </a:r>
            <a:r>
              <a:rPr lang="en-US" altLang="ko-KR" sz="1500" b="0" i="0" dirty="0">
                <a:effectLst/>
                <a:latin typeface="+mn-ea"/>
              </a:rPr>
              <a:t>.</a:t>
            </a:r>
            <a:endParaRPr lang="ko-KR" altLang="ko-KR" sz="15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(2) </a:t>
            </a:r>
            <a:r>
              <a:rPr lang="ko-KR" altLang="ko-KR" sz="1500" dirty="0">
                <a:latin typeface="+mn-ea"/>
              </a:rPr>
              <a:t>매수인이</a:t>
            </a:r>
            <a:r>
              <a:rPr lang="en-US" altLang="ko-KR" sz="1500" dirty="0">
                <a:latin typeface="+mn-ea"/>
              </a:rPr>
              <a:t> Purchase order</a:t>
            </a:r>
            <a:r>
              <a:rPr lang="ko-KR" altLang="ko-KR" sz="1500" dirty="0">
                <a:latin typeface="+mn-ea"/>
              </a:rPr>
              <a:t>를 발송하기 전에 매도인에게</a:t>
            </a:r>
            <a:r>
              <a:rPr lang="en-US" altLang="ko-KR" sz="1500" dirty="0">
                <a:latin typeface="+mn-ea"/>
              </a:rPr>
              <a:t> P/I</a:t>
            </a:r>
            <a:r>
              <a:rPr lang="ko-KR" altLang="ko-KR" sz="1500" dirty="0">
                <a:latin typeface="+mn-ea"/>
              </a:rPr>
              <a:t>를 요청</a:t>
            </a:r>
          </a:p>
          <a:p>
            <a:pPr marL="450850" indent="-45085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- </a:t>
            </a:r>
            <a:r>
              <a:rPr lang="ko-KR" altLang="ko-KR" sz="1500" dirty="0">
                <a:latin typeface="+mn-ea"/>
              </a:rPr>
              <a:t>특정 국가에서는 관행적으로</a:t>
            </a:r>
            <a:r>
              <a:rPr lang="en-US" altLang="ko-KR" sz="1500" dirty="0">
                <a:latin typeface="+mn-ea"/>
              </a:rPr>
              <a:t> P/I</a:t>
            </a:r>
            <a:r>
              <a:rPr lang="ko-KR" altLang="ko-KR" sz="1500" dirty="0">
                <a:latin typeface="+mn-ea"/>
              </a:rPr>
              <a:t>를</a:t>
            </a:r>
            <a:r>
              <a:rPr lang="en-US" altLang="ko-KR" sz="1500" dirty="0">
                <a:latin typeface="+mn-ea"/>
              </a:rPr>
              <a:t> Offer sheet</a:t>
            </a:r>
            <a:r>
              <a:rPr lang="ko-KR" altLang="ko-KR" sz="1500" dirty="0">
                <a:latin typeface="+mn-ea"/>
              </a:rPr>
              <a:t>처럼 사용하거나</a:t>
            </a:r>
            <a:r>
              <a:rPr lang="en-US" altLang="ko-KR" sz="1500" dirty="0">
                <a:latin typeface="+mn-ea"/>
              </a:rPr>
              <a:t> Offer sheet</a:t>
            </a:r>
            <a:r>
              <a:rPr lang="ko-KR" altLang="ko-KR" sz="1500" dirty="0">
                <a:latin typeface="+mn-ea"/>
              </a:rPr>
              <a:t>보다 더 많이 사용</a:t>
            </a:r>
          </a:p>
          <a:p>
            <a:pPr marL="450850" indent="-45085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- </a:t>
            </a:r>
            <a:r>
              <a:rPr lang="ko-KR" altLang="ko-KR" sz="1500" dirty="0">
                <a:latin typeface="+mn-ea"/>
              </a:rPr>
              <a:t>향 후 수입국 은행에서 신용장을 개설하거나 대금을 송금할 때 제시해야 하는 필수 서류의 역할</a:t>
            </a: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(3) </a:t>
            </a:r>
            <a:r>
              <a:rPr lang="ko-KR" altLang="ko-KR" sz="1500" dirty="0">
                <a:latin typeface="+mn-ea"/>
              </a:rPr>
              <a:t>매수인이</a:t>
            </a:r>
            <a:r>
              <a:rPr lang="en-US" altLang="ko-KR" sz="1500" dirty="0">
                <a:latin typeface="+mn-ea"/>
              </a:rPr>
              <a:t> Purchase order</a:t>
            </a:r>
            <a:r>
              <a:rPr lang="ko-KR" altLang="ko-KR" sz="1500" dirty="0">
                <a:latin typeface="+mn-ea"/>
              </a:rPr>
              <a:t>를 발송한 다음 매도인에게 주문 승낙과 함께</a:t>
            </a:r>
            <a:r>
              <a:rPr lang="en-US" altLang="ko-KR" sz="1500" dirty="0">
                <a:latin typeface="+mn-ea"/>
              </a:rPr>
              <a:t> P/I </a:t>
            </a:r>
            <a:r>
              <a:rPr lang="ko-KR" altLang="ko-KR" sz="1500" dirty="0">
                <a:latin typeface="+mn-ea"/>
              </a:rPr>
              <a:t>요청</a:t>
            </a:r>
          </a:p>
          <a:p>
            <a:pPr marL="450850" indent="-450850"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   - </a:t>
            </a:r>
            <a:r>
              <a:rPr lang="ko-KR" altLang="ko-KR" sz="1500" dirty="0">
                <a:latin typeface="+mn-ea"/>
              </a:rPr>
              <a:t>향 후 수입국 은행에서 신용장을 개설하거나 대금을 송금할 때 제시해야 하는 필수 서류의 역할</a:t>
            </a:r>
          </a:p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   (4) </a:t>
            </a:r>
            <a:r>
              <a:rPr lang="ko-KR" altLang="ko-KR" sz="1500" dirty="0">
                <a:latin typeface="+mn-ea"/>
              </a:rPr>
              <a:t>소액 샘플거래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ko-KR" sz="1500" dirty="0">
                <a:latin typeface="+mn-ea"/>
              </a:rPr>
              <a:t>시 대금 청구서 역할</a:t>
            </a:r>
            <a:r>
              <a:rPr lang="en-US" altLang="ko-KR" sz="1500" dirty="0">
                <a:latin typeface="+mn-ea"/>
              </a:rPr>
              <a:t> : </a:t>
            </a:r>
            <a:r>
              <a:rPr lang="ko-KR" altLang="ko-KR" sz="1500" dirty="0">
                <a:latin typeface="+mn-ea"/>
              </a:rPr>
              <a:t>매도인의 은행명과 계좌번호 기재</a:t>
            </a:r>
          </a:p>
        </p:txBody>
      </p:sp>
    </p:spTree>
    <p:extLst>
      <p:ext uri="{BB962C8B-B14F-4D97-AF65-F5344CB8AC3E}">
        <p14:creationId xmlns:p14="http://schemas.microsoft.com/office/powerpoint/2010/main" val="1202888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9502" y="0"/>
            <a:ext cx="8946994" cy="6785992"/>
          </a:xfrm>
        </p:spPr>
        <p:txBody>
          <a:bodyPr>
            <a:noAutofit/>
          </a:bodyPr>
          <a:lstStyle/>
          <a:p>
            <a:pPr marL="269875" indent="-269875"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2400" b="1" dirty="0">
                <a:latin typeface="+mn-ea"/>
              </a:rPr>
              <a:t>O F </a:t>
            </a:r>
            <a:r>
              <a:rPr lang="en-US" altLang="ko-KR" sz="2400" b="1" dirty="0" err="1">
                <a:latin typeface="+mn-ea"/>
              </a:rPr>
              <a:t>F</a:t>
            </a:r>
            <a:r>
              <a:rPr lang="en-US" altLang="ko-KR" sz="2400" b="1" dirty="0">
                <a:latin typeface="+mn-ea"/>
              </a:rPr>
              <a:t> E R   S H E </a:t>
            </a:r>
            <a:r>
              <a:rPr lang="en-US" altLang="ko-KR" sz="2400" b="1" dirty="0" err="1">
                <a:latin typeface="+mn-ea"/>
              </a:rPr>
              <a:t>E</a:t>
            </a:r>
            <a:r>
              <a:rPr lang="en-US" altLang="ko-KR" sz="2400" b="1" dirty="0">
                <a:latin typeface="+mn-ea"/>
              </a:rPr>
              <a:t> T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latin typeface="+mn-ea"/>
            </a:endParaRP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 err="1">
                <a:latin typeface="+mn-ea"/>
              </a:rPr>
              <a:t>Offeror</a:t>
            </a:r>
            <a:r>
              <a:rPr lang="en-US" altLang="ko-KR" sz="1600" dirty="0">
                <a:latin typeface="+mn-ea"/>
              </a:rPr>
              <a:t> : LSJ Automobile Tire Co., Ltd.                                          Offer No. LSJ202006-05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          C.P.O. Box 5678, Seoul, Korea                                          Date : JUN. 01, 2020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          Tel : 82-2-6000-9999    Fax : 82-2-6000-8888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latin typeface="+mn-ea"/>
            </a:endParaRP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Offeree : DC &amp; HR Co., Ltd. 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          Floor 26, No. 620, Zhang Yang Road, 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          </a:t>
            </a:r>
            <a:r>
              <a:rPr lang="en-US" altLang="ko-KR" sz="1600" dirty="0" err="1">
                <a:latin typeface="+mn-ea"/>
              </a:rPr>
              <a:t>Pudong</a:t>
            </a:r>
            <a:r>
              <a:rPr lang="en-US" altLang="ko-KR" sz="1600" dirty="0">
                <a:latin typeface="+mn-ea"/>
              </a:rPr>
              <a:t>, Shanghai </a:t>
            </a:r>
            <a:r>
              <a:rPr lang="en-US" altLang="ko-KR" sz="1600" dirty="0" err="1">
                <a:latin typeface="+mn-ea"/>
              </a:rPr>
              <a:t>Zhongrong</a:t>
            </a:r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err="1">
                <a:latin typeface="+mn-ea"/>
              </a:rPr>
              <a:t>Hengrui</a:t>
            </a:r>
            <a:r>
              <a:rPr lang="en-US" altLang="ko-KR" sz="1600" dirty="0">
                <a:latin typeface="+mn-ea"/>
              </a:rPr>
              <a:t> Int’l Plaza, </a:t>
            </a:r>
            <a:r>
              <a:rPr lang="en-US" altLang="ko-KR" sz="1600" dirty="0" err="1">
                <a:latin typeface="+mn-ea"/>
              </a:rPr>
              <a:t>P.R.China</a:t>
            </a:r>
            <a:r>
              <a:rPr lang="en-US" altLang="ko-KR" sz="1600" dirty="0">
                <a:latin typeface="+mn-ea"/>
              </a:rPr>
              <a:t> 200122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          Tel : 00 b86 2128 999 888    Fax : 00 86 24 2299 1111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latin typeface="+mn-ea"/>
            </a:endParaRP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Dear Sirs, 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latin typeface="+mn-ea"/>
            </a:endParaRPr>
          </a:p>
          <a:p>
            <a:pPr marL="0" indent="0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 We are pleased to offer you the under-mentioned goods as per conditions and details described as follows ;    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Commodity &amp; Descriptions : LT-11, R16 TIRE (for Sedan)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Quantity : 1,000 pcs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Price : FOB Busan Port Unit Price USD 100.00/pc X 1,000 pcs, Incoterms 2020 by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ICC</a:t>
            </a:r>
          </a:p>
          <a:p>
            <a:pPr marL="269875" indent="-269875">
              <a:lnSpc>
                <a:spcPct val="140000"/>
              </a:lnSpc>
              <a:spcBef>
                <a:spcPts val="0"/>
              </a:spcBef>
              <a:buNone/>
              <a:defRPr/>
            </a:pPr>
            <a:r>
              <a:rPr lang="en-US" altLang="ko-KR" sz="1600" dirty="0">
                <a:latin typeface="+mn-ea"/>
                <a:cs typeface="Arial" pitchFamily="34" charset="0"/>
              </a:rPr>
              <a:t>Packing     : Each tire has poly pack and 4 tires per carton, total 250 cartons</a:t>
            </a:r>
          </a:p>
          <a:p>
            <a:pPr marL="269875" indent="-269875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87824" y="2348880"/>
            <a:ext cx="2736304" cy="338554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+mn-ea"/>
              </a:rPr>
              <a:t>Offeree : 1</a:t>
            </a:r>
            <a:r>
              <a:rPr lang="ko-KR" altLang="en-US" sz="1600" dirty="0">
                <a:latin typeface="+mn-ea"/>
              </a:rPr>
              <a:t>인</a:t>
            </a:r>
            <a:r>
              <a:rPr lang="en-US" altLang="ko-KR" sz="1600" dirty="0">
                <a:latin typeface="+mn-ea"/>
              </a:rPr>
              <a:t> </a:t>
            </a:r>
            <a:r>
              <a:rPr lang="ko-KR" altLang="en-US" sz="1600" dirty="0">
                <a:latin typeface="+mn-ea"/>
              </a:rPr>
              <a:t>이상의 특정인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87824" y="4437112"/>
            <a:ext cx="2736304" cy="338554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+mn-ea"/>
              </a:rPr>
              <a:t>청약에 대한 간단한 문구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387356-E8D0-4CA1-9F30-9C2AB2974586}"/>
              </a:ext>
            </a:extLst>
          </p:cNvPr>
          <p:cNvSpPr txBox="1"/>
          <p:nvPr/>
        </p:nvSpPr>
        <p:spPr>
          <a:xfrm>
            <a:off x="5508104" y="5517232"/>
            <a:ext cx="2736304" cy="584775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+mn-ea"/>
              </a:rPr>
              <a:t>청약 조건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물품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수량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가격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 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구체적이고 확정적으로</a:t>
            </a:r>
            <a:r>
              <a:rPr lang="ko-KR" altLang="en-US" sz="1600" dirty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628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94614"/>
            <a:ext cx="8640960" cy="6255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Shipment : Within 60 days after the date of Sales Contract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Shipping port : Busan, Korea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Destination : Shanghai, </a:t>
            </a:r>
            <a:r>
              <a:rPr lang="en-US" altLang="ko-KR" sz="1600" dirty="0" err="1">
                <a:latin typeface="+mn-ea"/>
                <a:cs typeface="Arial" pitchFamily="34" charset="0"/>
              </a:rPr>
              <a:t>P.R.China</a:t>
            </a:r>
            <a:endParaRPr lang="en-US" altLang="ko-KR" sz="1600" dirty="0">
              <a:latin typeface="+mn-ea"/>
              <a:cs typeface="Arial" pitchFamily="34" charset="0"/>
            </a:endParaRP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Origin : Korea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Payment : (</a:t>
            </a:r>
            <a:r>
              <a:rPr lang="ko-KR" altLang="en-US" sz="1600" dirty="0">
                <a:latin typeface="+mn-ea"/>
                <a:cs typeface="Arial" pitchFamily="34" charset="0"/>
              </a:rPr>
              <a:t>사전송금</a:t>
            </a:r>
            <a:r>
              <a:rPr lang="en-US" altLang="ko-KR" sz="1600" dirty="0">
                <a:latin typeface="+mn-ea"/>
                <a:cs typeface="Arial" pitchFamily="34" charset="0"/>
              </a:rPr>
              <a:t>) </a:t>
            </a:r>
            <a:r>
              <a:rPr lang="en-US" altLang="ko-KR" sz="1600" dirty="0">
                <a:latin typeface="+mn-ea"/>
              </a:rPr>
              <a:t>By T/T in advance within 10 days after the date of Sales Contract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</a:rPr>
              <a:t>Account No. with Bank  : Hana Bank Samsung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dong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Branch, (SWIFT Code : </a:t>
            </a:r>
            <a:r>
              <a:rPr lang="en-US" altLang="ko-KR" sz="1600" kern="1200" dirty="0">
                <a:solidFill>
                  <a:schemeClr val="tx1"/>
                </a:solidFill>
                <a:effectLst/>
                <a:latin typeface="+mn-ea"/>
                <a:cs typeface="+mn-cs"/>
              </a:rPr>
              <a:t>HNBNKRSE),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</a:rPr>
              <a:t>                                 </a:t>
            </a:r>
            <a:r>
              <a:rPr lang="en-US" altLang="ko-KR" sz="1600" kern="1200" dirty="0">
                <a:solidFill>
                  <a:schemeClr val="tx1"/>
                </a:solidFill>
                <a:effectLst/>
                <a:latin typeface="+mn-ea"/>
                <a:cs typeface="+mn-cs"/>
              </a:rPr>
              <a:t>XXX-XXXXXX-XXXXX,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</a:rPr>
              <a:t>                                 LSJ Automobile Tire Co., Ltd. 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Validity        : End of November, 2020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Remarks     : Minimum Quantity to be 1,000 pcs</a:t>
            </a:r>
          </a:p>
          <a:p>
            <a:pPr>
              <a:lnSpc>
                <a:spcPct val="140000"/>
              </a:lnSpc>
            </a:pPr>
            <a:endParaRPr lang="en-US" altLang="ko-KR" sz="1600" dirty="0">
              <a:latin typeface="+mn-ea"/>
              <a:cs typeface="Arial" pitchFamily="34" charset="0"/>
            </a:endParaRP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  Looking forward to your valued order for the above offer.</a:t>
            </a:r>
          </a:p>
          <a:p>
            <a:pPr algn="r"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            Very truly yours,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Accepted</a:t>
            </a:r>
          </a:p>
          <a:p>
            <a:pPr>
              <a:lnSpc>
                <a:spcPct val="140000"/>
              </a:lnSpc>
            </a:pPr>
            <a:endParaRPr lang="en-US" altLang="ko-KR" sz="1600" dirty="0">
              <a:latin typeface="+mn-ea"/>
              <a:cs typeface="Arial" pitchFamily="34" charset="0"/>
            </a:endParaRPr>
          </a:p>
          <a:p>
            <a:pPr>
              <a:lnSpc>
                <a:spcPct val="140000"/>
              </a:lnSpc>
            </a:pPr>
            <a:endParaRPr lang="en-US" altLang="ko-KR" sz="1600" dirty="0">
              <a:latin typeface="+mn-ea"/>
              <a:cs typeface="Arial" pitchFamily="34" charset="0"/>
            </a:endParaRPr>
          </a:p>
          <a:p>
            <a:pPr algn="r"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LSJ Automobile Tire Co., LTD.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Date :                                                                             Dong-</a:t>
            </a:r>
            <a:r>
              <a:rPr lang="en-US" altLang="ko-KR" sz="1600" dirty="0" err="1">
                <a:latin typeface="+mn-ea"/>
                <a:cs typeface="Arial" pitchFamily="34" charset="0"/>
              </a:rPr>
              <a:t>chan</a:t>
            </a:r>
            <a:r>
              <a:rPr lang="en-US" altLang="ko-KR" sz="1600" dirty="0">
                <a:latin typeface="+mn-ea"/>
                <a:cs typeface="Arial" pitchFamily="34" charset="0"/>
              </a:rPr>
              <a:t>, Lee/President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67944" y="2887440"/>
            <a:ext cx="1008112" cy="338554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>
                <a:latin typeface="+mn-ea"/>
              </a:rPr>
              <a:t>유효기간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52039" y="4844479"/>
            <a:ext cx="2160240" cy="584775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+mn-ea"/>
              </a:rPr>
              <a:t>     청약자의 서명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(Facsimile Signature)</a:t>
            </a:r>
            <a:endParaRPr lang="ko-KR" altLang="en-US" sz="160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5229200"/>
            <a:ext cx="2160240" cy="338554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 err="1">
                <a:latin typeface="+mn-ea"/>
              </a:rPr>
              <a:t>피청약자의</a:t>
            </a:r>
            <a:r>
              <a:rPr lang="ko-KR" altLang="en-US" sz="1600" dirty="0">
                <a:latin typeface="+mn-ea"/>
              </a:rPr>
              <a:t> 승낙 서명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1600" y="6008808"/>
            <a:ext cx="1368152" cy="338554"/>
          </a:xfrm>
          <a:prstGeom prst="rect">
            <a:avLst/>
          </a:prstGeom>
          <a:noFill/>
          <a:ln w="254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>
                <a:latin typeface="+mn-ea"/>
              </a:rPr>
              <a:t>승낙 서명일</a:t>
            </a:r>
            <a:endParaRPr lang="ko-KR" altLang="en-US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5614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94614"/>
            <a:ext cx="8640960" cy="668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>
                <a:latin typeface="Arial" pitchFamily="34" charset="0"/>
                <a:cs typeface="Arial" pitchFamily="34" charset="0"/>
              </a:rPr>
              <a:t>LSJ Automobile Tire Co., Ltd.</a:t>
            </a:r>
            <a:endParaRPr lang="en-US" altLang="ko-KR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latin typeface="Arial" pitchFamily="34" charset="0"/>
                <a:cs typeface="Arial" pitchFamily="34" charset="0"/>
              </a:rPr>
              <a:t>C.P.O. Box 5678, Seoul, Korea</a:t>
            </a: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latin typeface="Arial" pitchFamily="34" charset="0"/>
                <a:cs typeface="Arial" pitchFamily="34" charset="0"/>
              </a:rPr>
              <a:t>Tel : 82-2-6000-9999    Fax : 82-2-6000-8888</a:t>
            </a: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latin typeface="Arial" pitchFamily="34" charset="0"/>
                <a:cs typeface="Arial" pitchFamily="34" charset="0"/>
                <a:hlinkClick r:id="rId2"/>
              </a:rPr>
              <a:t>www.lsjtire.com</a:t>
            </a:r>
            <a:endParaRPr lang="en-US" altLang="ko-KR" sz="1400" dirty="0">
              <a:latin typeface="Arial" pitchFamily="34" charset="0"/>
              <a:cs typeface="Arial" pitchFamily="34" charset="0"/>
            </a:endParaRPr>
          </a:p>
          <a:p>
            <a:endParaRPr lang="en-US" altLang="ko-KR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altLang="ko-KR" sz="3000" dirty="0" err="1">
                <a:latin typeface="Arial" pitchFamily="34" charset="0"/>
                <a:cs typeface="Arial" pitchFamily="34" charset="0"/>
              </a:rPr>
              <a:t>Proforma</a:t>
            </a:r>
            <a:r>
              <a:rPr lang="en-US" altLang="ko-KR" sz="3000" dirty="0">
                <a:latin typeface="Arial" pitchFamily="34" charset="0"/>
                <a:cs typeface="Arial" pitchFamily="34" charset="0"/>
              </a:rPr>
              <a:t> Invoice</a:t>
            </a:r>
          </a:p>
          <a:p>
            <a:endParaRPr lang="en-US" altLang="ko-KR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DC &amp; HR Co., Ltd.                                                                                      No. LSJ-PI201808-2</a:t>
            </a: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Floor 26, No. 620, Zhang Yang Road,                                                        Date : Aug. 22, 2020</a:t>
            </a:r>
          </a:p>
          <a:p>
            <a:pPr>
              <a:lnSpc>
                <a:spcPct val="130000"/>
              </a:lnSpc>
            </a:pPr>
            <a:r>
              <a:rPr lang="en-US" altLang="ko-KR" sz="1600" dirty="0" err="1">
                <a:latin typeface="Arial" pitchFamily="34" charset="0"/>
                <a:cs typeface="Arial" pitchFamily="34" charset="0"/>
              </a:rPr>
              <a:t>Pudong</a:t>
            </a:r>
            <a:r>
              <a:rPr lang="en-US" altLang="ko-KR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ko-KR" sz="1600" dirty="0" err="1">
                <a:latin typeface="Arial" pitchFamily="34" charset="0"/>
                <a:cs typeface="Arial" pitchFamily="34" charset="0"/>
              </a:rPr>
              <a:t>Shganhai</a:t>
            </a:r>
            <a:r>
              <a:rPr lang="en-US" altLang="ko-KR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1600" dirty="0" err="1">
                <a:latin typeface="Arial" pitchFamily="34" charset="0"/>
                <a:cs typeface="Arial" pitchFamily="34" charset="0"/>
              </a:rPr>
              <a:t>Zhongrong</a:t>
            </a:r>
            <a:r>
              <a:rPr lang="en-US" altLang="ko-KR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1600" dirty="0" err="1">
                <a:latin typeface="Arial" pitchFamily="34" charset="0"/>
                <a:cs typeface="Arial" pitchFamily="34" charset="0"/>
              </a:rPr>
              <a:t>Hengrui</a:t>
            </a:r>
            <a:r>
              <a:rPr lang="en-US" altLang="ko-KR" sz="1600" dirty="0">
                <a:latin typeface="Arial" pitchFamily="34" charset="0"/>
                <a:cs typeface="Arial" pitchFamily="34" charset="0"/>
              </a:rPr>
              <a:t> International Plaza, </a:t>
            </a:r>
            <a:r>
              <a:rPr lang="en-US" altLang="ko-KR" sz="1600" dirty="0" err="1">
                <a:latin typeface="Arial" pitchFamily="34" charset="0"/>
                <a:cs typeface="Arial" pitchFamily="34" charset="0"/>
              </a:rPr>
              <a:t>P.R.China</a:t>
            </a:r>
            <a:r>
              <a:rPr lang="en-US" altLang="ko-KR" sz="1600" dirty="0">
                <a:latin typeface="Arial" pitchFamily="34" charset="0"/>
                <a:cs typeface="Arial" pitchFamily="34" charset="0"/>
              </a:rPr>
              <a:t> 200122</a:t>
            </a: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Tel : 00 86 2128 999 888   Fax 00 86 24 2299 1111</a:t>
            </a:r>
          </a:p>
          <a:p>
            <a:pPr>
              <a:lnSpc>
                <a:spcPct val="130000"/>
              </a:lnSpc>
            </a:pPr>
            <a:endParaRPr lang="en-US" altLang="ko-KR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Dear Sirs,</a:t>
            </a:r>
          </a:p>
          <a:p>
            <a:pPr>
              <a:lnSpc>
                <a:spcPct val="130000"/>
              </a:lnSpc>
            </a:pPr>
            <a:endParaRPr lang="en-US" altLang="ko-KR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  We take pleasure to make the proforma invoice of the under mentioned commodities as per conditions and details described as follow ;</a:t>
            </a:r>
          </a:p>
          <a:p>
            <a:pPr>
              <a:lnSpc>
                <a:spcPct val="130000"/>
              </a:lnSpc>
            </a:pPr>
            <a:endParaRPr lang="en-US" altLang="ko-KR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Commodity &amp; Descriptions : LT-11 R16 TIRE (for sedan)</a:t>
            </a: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Arial" pitchFamily="34" charset="0"/>
                <a:cs typeface="Arial" pitchFamily="34" charset="0"/>
              </a:rPr>
              <a:t>Quantity                              : 1,000 pcs</a:t>
            </a: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Price                             : FOB BUSAN PORT UNIT PRICE USD 100.00/PC X 1,000 PCS         </a:t>
            </a:r>
          </a:p>
          <a:p>
            <a:pPr>
              <a:lnSpc>
                <a:spcPct val="130000"/>
              </a:lnSpc>
            </a:pPr>
            <a:r>
              <a:rPr lang="en-US" altLang="ko-KR" sz="1600" dirty="0">
                <a:latin typeface="+mn-ea"/>
                <a:cs typeface="Arial" pitchFamily="34" charset="0"/>
              </a:rPr>
              <a:t>                                     Incoterms 2020</a:t>
            </a:r>
            <a:r>
              <a:rPr lang="ko-KR" altLang="en-US" sz="1600" dirty="0">
                <a:latin typeface="+mn-ea"/>
                <a:cs typeface="Arial" pitchFamily="34" charset="0"/>
              </a:rPr>
              <a:t> </a:t>
            </a:r>
            <a:r>
              <a:rPr lang="en-US" altLang="ko-KR" sz="1600" dirty="0">
                <a:latin typeface="+mn-ea"/>
                <a:cs typeface="Arial" pitchFamily="34" charset="0"/>
              </a:rPr>
              <a:t>by</a:t>
            </a:r>
            <a:r>
              <a:rPr lang="ko-KR" altLang="en-US" sz="1600" dirty="0">
                <a:latin typeface="+mn-ea"/>
                <a:cs typeface="Arial" pitchFamily="34" charset="0"/>
              </a:rPr>
              <a:t> </a:t>
            </a:r>
            <a:r>
              <a:rPr lang="en-US" altLang="ko-KR" sz="1600" dirty="0">
                <a:latin typeface="+mn-ea"/>
                <a:cs typeface="Arial" pitchFamily="34" charset="0"/>
              </a:rPr>
              <a:t>ICC</a:t>
            </a:r>
            <a:endParaRPr lang="en-US" altLang="ko-KR" sz="1600" dirty="0">
              <a:latin typeface="+mn-ea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1412776"/>
            <a:ext cx="864096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0905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94614"/>
            <a:ext cx="8640960" cy="6620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Packing         : Each tire to be packed with poly pack and 4 tires per carton, total 250 cartons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Shipment       : Within 60 days after the date of acceptance of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this P/I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Shipping port :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Busan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, Korea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Destination     : Shanghai,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P.R.China</a:t>
            </a:r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Payment         : (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사후송금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 By T/T remittance within 60 days after the date of shipment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Account No. with Bank  : Hana Bank Samsung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dong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Branch, (SWIFT Code : </a:t>
            </a:r>
            <a:r>
              <a:rPr lang="en-US" altLang="ko-KR" sz="16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HNBNKRSE),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</a:t>
            </a:r>
            <a:r>
              <a:rPr lang="en-US" altLang="ko-KR" sz="160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XXX-XXXXXX-XXXXX, </a:t>
            </a:r>
          </a:p>
          <a:p>
            <a:pPr>
              <a:lnSpc>
                <a:spcPct val="14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LSJ Automobile Tire Co., Ltd. 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Validity           : End of November, 2020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Remark          : Min. Quantity to be 1,000 pcs</a:t>
            </a:r>
          </a:p>
          <a:p>
            <a:pPr>
              <a:lnSpc>
                <a:spcPct val="150000"/>
              </a:lnSpc>
            </a:pPr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  Thank you for your valued order. Please sign this proforma invoice and return to us an acknowledgement by e-mail. (Order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에 대한 회신으로 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P/I 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발송한 경우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Accepted                                                                                                 Very truly yours,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서명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                                                                                                             (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서명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LSJ Automobile Tire Co., Ltd.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Date :                                                                                             Dong-Chan, Lee/ President</a:t>
            </a:r>
          </a:p>
        </p:txBody>
      </p:sp>
    </p:spTree>
    <p:extLst>
      <p:ext uri="{BB962C8B-B14F-4D97-AF65-F5344CB8AC3E}">
        <p14:creationId xmlns:p14="http://schemas.microsoft.com/office/powerpoint/2010/main" val="783796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계약서 불비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9502" y="615791"/>
            <a:ext cx="8946994" cy="6242209"/>
          </a:xfrm>
        </p:spPr>
        <p:txBody>
          <a:bodyPr>
            <a:noAutofit/>
          </a:bodyPr>
          <a:lstStyle/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의류 수출초보기업인 </a:t>
            </a: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사는 甲의 위치에 있는 </a:t>
            </a:r>
            <a:r>
              <a:rPr lang="en-US" altLang="ko-KR" sz="1600" dirty="0">
                <a:latin typeface="+mn-ea"/>
              </a:rPr>
              <a:t>Buyer B</a:t>
            </a:r>
            <a:r>
              <a:rPr lang="ko-KR" altLang="en-US" sz="1600" dirty="0">
                <a:latin typeface="+mn-ea"/>
              </a:rPr>
              <a:t>사와 계약을 체결하면서</a:t>
            </a:r>
            <a:r>
              <a:rPr lang="en-US" altLang="ko-KR" sz="1600" dirty="0">
                <a:latin typeface="+mn-ea"/>
              </a:rPr>
              <a:t>,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B</a:t>
            </a:r>
            <a:r>
              <a:rPr lang="ko-KR" altLang="en-US" sz="1600" dirty="0">
                <a:latin typeface="+mn-ea"/>
              </a:rPr>
              <a:t>사가 원하는 조건으로 하지 않을 경우 계약을 체결할 수 없다고 강압적인 태도를 보임에 따라 </a:t>
            </a: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사는 계약을 체결하기 위하여 결제조건</a:t>
            </a:r>
            <a:r>
              <a:rPr lang="en-US" altLang="ko-KR" sz="1600" dirty="0">
                <a:latin typeface="+mn-ea"/>
              </a:rPr>
              <a:t>(D/A</a:t>
            </a:r>
            <a:r>
              <a:rPr lang="ko-KR" altLang="en-US" sz="1600" dirty="0">
                <a:latin typeface="+mn-ea"/>
              </a:rPr>
              <a:t>조건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 등 중요한 계약조건을 </a:t>
            </a:r>
            <a:r>
              <a:rPr lang="en-US" altLang="ko-KR" sz="1600" dirty="0">
                <a:latin typeface="+mn-ea"/>
              </a:rPr>
              <a:t>B</a:t>
            </a:r>
            <a:r>
              <a:rPr lang="ko-KR" altLang="en-US" sz="1600" dirty="0">
                <a:latin typeface="+mn-ea"/>
              </a:rPr>
              <a:t>사에게 유리한 조건으로 진행하게 되었다</a:t>
            </a:r>
            <a:r>
              <a:rPr lang="en-US" altLang="ko-KR" sz="1600" dirty="0">
                <a:latin typeface="+mn-ea"/>
              </a:rPr>
              <a:t>.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A</a:t>
            </a:r>
            <a:r>
              <a:rPr lang="ko-KR" altLang="en-US" sz="1600" dirty="0">
                <a:latin typeface="+mn-ea"/>
              </a:rPr>
              <a:t>사와 </a:t>
            </a:r>
            <a:r>
              <a:rPr lang="en-US" altLang="ko-KR" sz="1600" dirty="0">
                <a:latin typeface="+mn-ea"/>
              </a:rPr>
              <a:t>B</a:t>
            </a:r>
            <a:r>
              <a:rPr lang="ko-KR" altLang="en-US" sz="1600" dirty="0">
                <a:latin typeface="+mn-ea"/>
              </a:rPr>
              <a:t>사는 수량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가격 등 아주 기초적인 조건만 기재된 견적서를 </a:t>
            </a:r>
            <a:r>
              <a:rPr lang="en-US" altLang="ko-KR" sz="1600" dirty="0">
                <a:latin typeface="+mn-ea"/>
              </a:rPr>
              <a:t>Fax</a:t>
            </a:r>
            <a:r>
              <a:rPr lang="ko-KR" altLang="en-US" sz="1600" dirty="0">
                <a:latin typeface="+mn-ea"/>
              </a:rPr>
              <a:t>로 주고 받고 나머지 조건들은 구두계약으로 진행하였다</a:t>
            </a:r>
            <a:r>
              <a:rPr lang="en-US" altLang="ko-KR" sz="1600" dirty="0">
                <a:latin typeface="+mn-ea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A</a:t>
            </a:r>
            <a:r>
              <a:rPr lang="ko-KR" altLang="en-US" sz="1600" dirty="0">
                <a:latin typeface="+mn-ea"/>
              </a:rPr>
              <a:t>사는 정상적으로 의류를 납품하였으나 </a:t>
            </a:r>
            <a:r>
              <a:rPr lang="en-US" altLang="ko-KR" sz="1600" dirty="0">
                <a:latin typeface="+mn-ea"/>
              </a:rPr>
              <a:t>B</a:t>
            </a:r>
            <a:r>
              <a:rPr lang="ko-KR" altLang="en-US" sz="1600" dirty="0">
                <a:latin typeface="+mn-ea"/>
              </a:rPr>
              <a:t>사는 만기일에 결제를 하지 않았고</a:t>
            </a:r>
            <a:r>
              <a:rPr lang="en-US" altLang="ko-KR" sz="1600" dirty="0">
                <a:latin typeface="+mn-ea"/>
              </a:rPr>
              <a:t>, A</a:t>
            </a:r>
            <a:r>
              <a:rPr lang="ko-KR" altLang="en-US" sz="1600" dirty="0">
                <a:latin typeface="+mn-ea"/>
              </a:rPr>
              <a:t>사는 결제를 독촉하였다</a:t>
            </a:r>
            <a:r>
              <a:rPr lang="en-US" altLang="ko-KR" sz="1600" dirty="0">
                <a:latin typeface="+mn-ea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B</a:t>
            </a:r>
            <a:r>
              <a:rPr lang="ko-KR" altLang="en-US" sz="1600" dirty="0">
                <a:latin typeface="+mn-ea"/>
              </a:rPr>
              <a:t>사는 주문한 제품과 납품된 물품이 색상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사이즈 등에 하자가 있다고 하면서 대금지급을 거절하였다</a:t>
            </a:r>
            <a:r>
              <a:rPr lang="en-US" altLang="ko-KR" sz="1600" dirty="0">
                <a:latin typeface="+mn-ea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981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계약서 불비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9502" y="615791"/>
            <a:ext cx="8946994" cy="6242209"/>
          </a:xfrm>
        </p:spPr>
        <p:txBody>
          <a:bodyPr>
            <a:noAutofit/>
          </a:bodyPr>
          <a:lstStyle/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1. </a:t>
            </a:r>
            <a:r>
              <a:rPr lang="ko-KR" altLang="en-US" sz="160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문제점</a:t>
            </a:r>
            <a:endParaRPr lang="en-US" altLang="ko-KR" sz="1600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/>
              <a:t>  - </a:t>
            </a:r>
            <a:r>
              <a:rPr lang="ko-KR" altLang="en-US" sz="1600" dirty="0"/>
              <a:t>계약서 불비</a:t>
            </a:r>
            <a:endParaRPr lang="en-US" altLang="ko-KR" sz="1600" dirty="0"/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/>
              <a:t>  - </a:t>
            </a:r>
            <a:r>
              <a:rPr lang="ko-KR" altLang="en-US" sz="1600" dirty="0"/>
              <a:t>대금결제의 위험성에 대한 </a:t>
            </a:r>
            <a:r>
              <a:rPr lang="en-US" altLang="ko-KR" sz="1600" dirty="0"/>
              <a:t>R/M(</a:t>
            </a:r>
            <a:r>
              <a:rPr lang="ko-KR" altLang="en-US" sz="1600" dirty="0"/>
              <a:t>신용조회</a:t>
            </a:r>
            <a:r>
              <a:rPr lang="en-US" altLang="ko-KR" sz="1600" dirty="0">
                <a:sym typeface="Wingdings" panose="05000000000000000000" pitchFamily="2" charset="2"/>
              </a:rPr>
              <a:t></a:t>
            </a:r>
            <a:r>
              <a:rPr lang="ko-KR" altLang="en-US" sz="1600" dirty="0">
                <a:sym typeface="Wingdings" panose="05000000000000000000" pitchFamily="2" charset="2"/>
              </a:rPr>
              <a:t>수출보험</a:t>
            </a:r>
            <a:r>
              <a:rPr lang="en-US" altLang="ko-KR" sz="1600" dirty="0">
                <a:sym typeface="Wingdings" panose="05000000000000000000" pitchFamily="2" charset="2"/>
              </a:rPr>
              <a:t>, </a:t>
            </a:r>
            <a:r>
              <a:rPr lang="ko-KR" altLang="en-US" sz="1600" dirty="0">
                <a:sym typeface="Wingdings" panose="05000000000000000000" pitchFamily="2" charset="2"/>
              </a:rPr>
              <a:t>신용장 거래 등</a:t>
            </a:r>
            <a:r>
              <a:rPr lang="en-US" altLang="ko-KR" sz="1600" dirty="0">
                <a:sym typeface="Wingdings" panose="05000000000000000000" pitchFamily="2" charset="2"/>
              </a:rPr>
              <a:t>)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 err="1">
                <a:sym typeface="Wingdings" panose="05000000000000000000" pitchFamily="2" charset="2"/>
              </a:rPr>
              <a:t>품질조건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준거법 및 분쟁해결방안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2. Risk Management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정상적인 절차를 거쳐서 계약 관련 모든 증거를 </a:t>
            </a:r>
            <a:r>
              <a:rPr lang="ko-KR" altLang="en-US" sz="1600" dirty="0" err="1">
                <a:sym typeface="Wingdings" panose="05000000000000000000" pitchFamily="2" charset="2"/>
              </a:rPr>
              <a:t>서류화</a:t>
            </a:r>
            <a:r>
              <a:rPr lang="en-US" altLang="ko-KR" sz="1600" dirty="0">
                <a:sym typeface="Wingdings" panose="05000000000000000000" pitchFamily="2" charset="2"/>
              </a:rPr>
              <a:t>(</a:t>
            </a:r>
            <a:r>
              <a:rPr lang="ko-KR" altLang="en-US" sz="1600" dirty="0">
                <a:sym typeface="Wingdings" panose="05000000000000000000" pitchFamily="2" charset="2"/>
              </a:rPr>
              <a:t>청약서</a:t>
            </a:r>
            <a:r>
              <a:rPr lang="en-US" altLang="ko-KR" sz="1600" dirty="0">
                <a:sym typeface="Wingdings" panose="05000000000000000000" pitchFamily="2" charset="2"/>
              </a:rPr>
              <a:t> </a:t>
            </a:r>
            <a:r>
              <a:rPr lang="ko-KR" altLang="en-US" sz="1600" dirty="0">
                <a:sym typeface="Wingdings" panose="05000000000000000000" pitchFamily="2" charset="2"/>
              </a:rPr>
              <a:t>및 승낙서</a:t>
            </a:r>
            <a:r>
              <a:rPr lang="en-US" altLang="ko-KR" sz="1600" dirty="0">
                <a:sym typeface="Wingdings" panose="05000000000000000000" pitchFamily="2" charset="2"/>
              </a:rPr>
              <a:t>)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반드시 </a:t>
            </a:r>
            <a:r>
              <a:rPr lang="ko-KR" altLang="en-US" sz="1600" dirty="0" err="1">
                <a:sym typeface="Wingdings" panose="05000000000000000000" pitchFamily="2" charset="2"/>
              </a:rPr>
              <a:t>서면계약서</a:t>
            </a:r>
            <a:r>
              <a:rPr lang="ko-KR" altLang="en-US" sz="1600" dirty="0">
                <a:sym typeface="Wingdings" panose="05000000000000000000" pitchFamily="2" charset="2"/>
              </a:rPr>
              <a:t> 작성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상세한 </a:t>
            </a:r>
            <a:r>
              <a:rPr lang="ko-KR" altLang="en-US" sz="1600" dirty="0" err="1">
                <a:sym typeface="Wingdings" panose="05000000000000000000" pitchFamily="2" charset="2"/>
              </a:rPr>
              <a:t>품질조건</a:t>
            </a:r>
            <a:r>
              <a:rPr lang="en-US" altLang="ko-KR" sz="1600" dirty="0">
                <a:sym typeface="Wingdings" panose="05000000000000000000" pitchFamily="2" charset="2"/>
              </a:rPr>
              <a:t>(</a:t>
            </a:r>
            <a:r>
              <a:rPr lang="ko-KR" altLang="en-US" sz="1600" dirty="0" err="1">
                <a:sym typeface="Wingdings" panose="05000000000000000000" pitchFamily="2" charset="2"/>
              </a:rPr>
              <a:t>검사기간</a:t>
            </a:r>
            <a:r>
              <a:rPr lang="en-US" altLang="ko-KR" sz="1600" dirty="0">
                <a:sym typeface="Wingdings" panose="05000000000000000000" pitchFamily="2" charset="2"/>
              </a:rPr>
              <a:t>, </a:t>
            </a:r>
            <a:r>
              <a:rPr lang="ko-KR" altLang="en-US" sz="1600" dirty="0">
                <a:sym typeface="Wingdings" panose="05000000000000000000" pitchFamily="2" charset="2"/>
              </a:rPr>
              <a:t>공인검사기관 지정</a:t>
            </a:r>
            <a:r>
              <a:rPr lang="en-US" altLang="ko-KR" sz="1600" dirty="0">
                <a:sym typeface="Wingdings" panose="05000000000000000000" pitchFamily="2" charset="2"/>
              </a:rPr>
              <a:t></a:t>
            </a:r>
            <a:r>
              <a:rPr lang="ko-KR" altLang="en-US" sz="1600" dirty="0" err="1">
                <a:sym typeface="Wingdings" panose="05000000000000000000" pitchFamily="2" charset="2"/>
              </a:rPr>
              <a:t>검사증명서</a:t>
            </a:r>
            <a:r>
              <a:rPr lang="ko-KR" altLang="en-US" sz="1600" dirty="0">
                <a:sym typeface="Wingdings" panose="05000000000000000000" pitchFamily="2" charset="2"/>
              </a:rPr>
              <a:t> 제출 요구</a:t>
            </a:r>
            <a:r>
              <a:rPr lang="en-US" altLang="ko-KR" sz="1600" dirty="0">
                <a:sym typeface="Wingdings" panose="05000000000000000000" pitchFamily="2" charset="2"/>
              </a:rPr>
              <a:t>)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분쟁해결방안으로 중재 활용</a:t>
            </a:r>
            <a:r>
              <a:rPr lang="en-US" altLang="ko-KR" sz="1600" dirty="0">
                <a:sym typeface="Wingdings" panose="05000000000000000000" pitchFamily="2" charset="2"/>
              </a:rPr>
              <a:t>(</a:t>
            </a:r>
            <a:r>
              <a:rPr lang="ko-KR" altLang="en-US" sz="1600" dirty="0">
                <a:sym typeface="Wingdings" panose="05000000000000000000" pitchFamily="2" charset="2"/>
              </a:rPr>
              <a:t>단</a:t>
            </a:r>
            <a:r>
              <a:rPr lang="en-US" altLang="ko-KR" sz="1600" dirty="0">
                <a:sym typeface="Wingdings" panose="05000000000000000000" pitchFamily="2" charset="2"/>
              </a:rPr>
              <a:t>, </a:t>
            </a:r>
            <a:r>
              <a:rPr lang="ko-KR" altLang="en-US" sz="1600" dirty="0">
                <a:sym typeface="Wingdings" panose="05000000000000000000" pitchFamily="2" charset="2"/>
              </a:rPr>
              <a:t>제</a:t>
            </a:r>
            <a:r>
              <a:rPr lang="en-US" altLang="ko-KR" sz="1600" dirty="0">
                <a:sym typeface="Wingdings" panose="05000000000000000000" pitchFamily="2" charset="2"/>
              </a:rPr>
              <a:t>3</a:t>
            </a:r>
            <a:r>
              <a:rPr lang="ko-KR" altLang="en-US" sz="1600" dirty="0">
                <a:sym typeface="Wingdings" panose="05000000000000000000" pitchFamily="2" charset="2"/>
              </a:rPr>
              <a:t>국 중재 시 비용 감안</a:t>
            </a:r>
            <a:r>
              <a:rPr lang="en-US" altLang="ko-KR" sz="1600" dirty="0">
                <a:sym typeface="Wingdings" panose="05000000000000000000" pitchFamily="2" charset="2"/>
              </a:rPr>
              <a:t>)</a:t>
            </a:r>
            <a:endParaRPr lang="en-US" altLang="ko-KR" sz="1600" dirty="0"/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006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계약서 불비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9502" y="615791"/>
            <a:ext cx="8946994" cy="6242209"/>
          </a:xfrm>
        </p:spPr>
        <p:txBody>
          <a:bodyPr>
            <a:noAutofit/>
          </a:bodyPr>
          <a:lstStyle/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한국의 가방수출업체 </a:t>
            </a: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사는 캄보디아 하청업체 </a:t>
            </a:r>
            <a:r>
              <a:rPr lang="en-US" altLang="ko-KR" sz="1600" dirty="0">
                <a:latin typeface="+mn-ea"/>
              </a:rPr>
              <a:t>B</a:t>
            </a:r>
            <a:r>
              <a:rPr lang="ko-KR" altLang="en-US" sz="1600" dirty="0">
                <a:latin typeface="+mn-ea"/>
              </a:rPr>
              <a:t>사로부터 가방을 </a:t>
            </a:r>
            <a:r>
              <a:rPr lang="ko-KR" altLang="en-US" sz="1600" dirty="0" err="1">
                <a:latin typeface="+mn-ea"/>
              </a:rPr>
              <a:t>납품받아서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10</a:t>
            </a:r>
            <a:r>
              <a:rPr lang="ko-KR" altLang="en-US" sz="1600" dirty="0">
                <a:latin typeface="+mn-ea"/>
              </a:rPr>
              <a:t>년간 미국으로 수출하였다</a:t>
            </a:r>
            <a:r>
              <a:rPr lang="en-US" altLang="ko-KR" sz="1600" dirty="0">
                <a:latin typeface="+mn-ea"/>
              </a:rPr>
              <a:t>. 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언제부터인가 </a:t>
            </a:r>
            <a:r>
              <a:rPr lang="ko-KR" altLang="en-US" sz="1600" dirty="0" err="1">
                <a:latin typeface="+mn-ea"/>
              </a:rPr>
              <a:t>납품기한을</a:t>
            </a:r>
            <a:r>
              <a:rPr lang="ko-KR" altLang="en-US" sz="1600" dirty="0">
                <a:latin typeface="+mn-ea"/>
              </a:rPr>
              <a:t> 위반하고 제품에 하자도 많이 발생하여서 </a:t>
            </a: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사는 자신의 비용으로 한국에서 하자를 보완하여 미국으로 수출하였다</a:t>
            </a:r>
            <a:r>
              <a:rPr lang="en-US" altLang="ko-KR" sz="1600" dirty="0">
                <a:latin typeface="+mn-ea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이후 </a:t>
            </a: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사는 </a:t>
            </a:r>
            <a:r>
              <a:rPr lang="en-US" altLang="ko-KR" sz="1600" dirty="0">
                <a:latin typeface="+mn-ea"/>
              </a:rPr>
              <a:t>B</a:t>
            </a:r>
            <a:r>
              <a:rPr lang="ko-KR" altLang="en-US" sz="1600" dirty="0">
                <a:latin typeface="+mn-ea"/>
              </a:rPr>
              <a:t>사에 손해배상을 청구하였지만 </a:t>
            </a:r>
            <a:r>
              <a:rPr lang="ko-KR" altLang="en-US" sz="1600" dirty="0" err="1">
                <a:latin typeface="+mn-ea"/>
              </a:rPr>
              <a:t>불량제품</a:t>
            </a:r>
            <a:r>
              <a:rPr lang="ko-KR" altLang="en-US" sz="1600" dirty="0">
                <a:latin typeface="+mn-ea"/>
              </a:rPr>
              <a:t> </a:t>
            </a:r>
            <a:r>
              <a:rPr lang="ko-KR" altLang="en-US" sz="1600" dirty="0" err="1">
                <a:latin typeface="+mn-ea"/>
              </a:rPr>
              <a:t>보완비용에</a:t>
            </a:r>
            <a:r>
              <a:rPr lang="ko-KR" altLang="en-US" sz="1600" dirty="0">
                <a:latin typeface="+mn-ea"/>
              </a:rPr>
              <a:t> 대해서는 사전 합의가 없어서 배상을 못하겠다고 주장하였다</a:t>
            </a:r>
            <a:r>
              <a:rPr lang="en-US" altLang="ko-KR" sz="1600" dirty="0">
                <a:latin typeface="+mn-ea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</a:rPr>
              <a:t>  - </a:t>
            </a:r>
            <a:r>
              <a:rPr lang="ko-KR" altLang="en-US" sz="1600" dirty="0">
                <a:latin typeface="+mn-ea"/>
              </a:rPr>
              <a:t>이에 </a:t>
            </a:r>
            <a:r>
              <a:rPr lang="en-US" altLang="ko-KR" sz="1600" dirty="0">
                <a:latin typeface="+mn-ea"/>
              </a:rPr>
              <a:t>A</a:t>
            </a:r>
            <a:r>
              <a:rPr lang="ko-KR" altLang="en-US" sz="1600" dirty="0">
                <a:latin typeface="+mn-ea"/>
              </a:rPr>
              <a:t>사는 캄보디아 법원에 소송을 제기하고자 하였지만 관련 계약서가 없어서 포기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10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년간 계약서 없이 좋은 거래를 해 왔기 때문에 계약서의 필요성을 인지하지 못함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결국 </a:t>
            </a:r>
            <a:r>
              <a:rPr lang="ko-KR" altLang="en-US" sz="1600" dirty="0" err="1">
                <a:latin typeface="+mn-ea"/>
                <a:sym typeface="Wingdings" panose="05000000000000000000" pitchFamily="2" charset="2"/>
              </a:rPr>
              <a:t>납품사실은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 입증되므로 손해배상 요구액 중 일부만 보상받음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결국 상대방 과실 및 계약위반을 입증하지 못하는 경우에는 손해배상을 제대로 받을 수 없음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.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latin typeface="+mn-ea"/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300" dirty="0">
                <a:latin typeface="+mn-ea"/>
                <a:sym typeface="Wingdings" panose="05000000000000000000" pitchFamily="2" charset="2"/>
              </a:rPr>
              <a:t>(</a:t>
            </a:r>
            <a:r>
              <a:rPr lang="ko-KR" altLang="en-US" sz="1300" dirty="0">
                <a:latin typeface="+mn-ea"/>
                <a:sym typeface="Wingdings" panose="05000000000000000000" pitchFamily="2" charset="2"/>
              </a:rPr>
              <a:t>출처</a:t>
            </a:r>
            <a:r>
              <a:rPr lang="en-US" altLang="ko-KR" sz="1300" dirty="0">
                <a:latin typeface="+mn-ea"/>
                <a:sym typeface="Wingdings" panose="05000000000000000000" pitchFamily="2" charset="2"/>
              </a:rPr>
              <a:t>) </a:t>
            </a:r>
            <a:r>
              <a:rPr lang="en-US" altLang="ko-KR" sz="1300" dirty="0">
                <a:latin typeface="+mn-ea"/>
                <a:sym typeface="Wingdings" panose="05000000000000000000" pitchFamily="2" charset="2"/>
                <a:hlinkClick r:id="rId3"/>
              </a:rPr>
              <a:t>https://news.kotra.or.kr/user/globalBbs/kotranews/8/globalBbsDataView.do?setIdx=246&amp;dataIdx=141255</a:t>
            </a:r>
            <a:r>
              <a:rPr lang="en-US" altLang="ko-KR" sz="1300" dirty="0"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dirty="0">
                <a:latin typeface="+mn-ea"/>
                <a:sym typeface="Wingdings" panose="05000000000000000000" pitchFamily="2" charset="2"/>
              </a:rPr>
              <a:t>코트라</a:t>
            </a:r>
            <a:r>
              <a:rPr lang="en-US" altLang="ko-KR" sz="1300" dirty="0">
                <a:latin typeface="+mn-ea"/>
                <a:sym typeface="Wingdings" panose="05000000000000000000" pitchFamily="2" charset="2"/>
              </a:rPr>
              <a:t>.</a:t>
            </a:r>
            <a:endParaRPr lang="en-US" altLang="ko-KR" sz="1300" dirty="0"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4256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/>
              <a:t>필수 </a:t>
            </a:r>
            <a:r>
              <a:rPr lang="ko-KR" altLang="en-US" sz="2400" dirty="0" err="1"/>
              <a:t>계약조항</a:t>
            </a:r>
            <a:r>
              <a:rPr lang="ko-KR" altLang="en-US" sz="2400" dirty="0"/>
              <a:t> 부재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9502" y="615791"/>
            <a:ext cx="8946994" cy="6242209"/>
          </a:xfrm>
        </p:spPr>
        <p:txBody>
          <a:bodyPr>
            <a:noAutofit/>
          </a:bodyPr>
          <a:lstStyle/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1. </a:t>
            </a:r>
            <a:r>
              <a:rPr lang="ko-KR" altLang="en-US" sz="160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문제점 및 </a:t>
            </a:r>
            <a:r>
              <a:rPr lang="en-US" altLang="ko-KR" sz="1600" dirty="0">
                <a:sym typeface="Wingdings" panose="05000000000000000000" pitchFamily="2" charset="2"/>
              </a:rPr>
              <a:t>Risk Management</a:t>
            </a:r>
            <a:endParaRPr lang="en-US" altLang="ko-KR" sz="1600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/>
              <a:t>  - </a:t>
            </a:r>
            <a:r>
              <a:rPr lang="ko-KR" altLang="en-US" sz="1600" dirty="0"/>
              <a:t>계약서 상에 상품관련</a:t>
            </a:r>
            <a:r>
              <a:rPr lang="en-US" altLang="ko-KR" sz="1600" dirty="0"/>
              <a:t>, </a:t>
            </a:r>
            <a:r>
              <a:rPr lang="ko-KR" altLang="en-US" sz="1600" dirty="0"/>
              <a:t>결제</a:t>
            </a:r>
            <a:r>
              <a:rPr lang="en-US" altLang="ko-KR" sz="1600" dirty="0"/>
              <a:t>, </a:t>
            </a:r>
            <a:r>
              <a:rPr lang="ko-KR" altLang="en-US" sz="1600" dirty="0"/>
              <a:t>선적</a:t>
            </a:r>
            <a:r>
              <a:rPr lang="en-US" altLang="ko-KR" sz="1600" dirty="0"/>
              <a:t>, </a:t>
            </a:r>
            <a:r>
              <a:rPr lang="ko-KR" altLang="en-US" sz="1600" dirty="0"/>
              <a:t>불가항력</a:t>
            </a:r>
            <a:r>
              <a:rPr lang="en-US" altLang="ko-KR" sz="1600" dirty="0"/>
              <a:t>, Claim, </a:t>
            </a:r>
            <a:r>
              <a:rPr lang="ko-KR" altLang="en-US" sz="1600" dirty="0"/>
              <a:t>중재 및 준거법 조항 등 필수 조항은 반드시 구체적으로 기재하여야 함</a:t>
            </a:r>
            <a:r>
              <a:rPr lang="en-US" altLang="ko-KR" sz="1600" dirty="0"/>
              <a:t>(The more specific, the better)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/>
              <a:t>  - </a:t>
            </a:r>
            <a:r>
              <a:rPr lang="ko-KR" altLang="en-US" sz="1600" dirty="0"/>
              <a:t>특히 중재조항에서 </a:t>
            </a:r>
            <a:r>
              <a:rPr lang="ko-KR" altLang="en-US" sz="1600" dirty="0" err="1"/>
              <a:t>중재지</a:t>
            </a:r>
            <a:r>
              <a:rPr lang="en-US" altLang="ko-KR" sz="1600" dirty="0"/>
              <a:t>, </a:t>
            </a:r>
            <a:r>
              <a:rPr lang="ko-KR" altLang="en-US" sz="1600" dirty="0"/>
              <a:t>정확한 </a:t>
            </a:r>
            <a:r>
              <a:rPr lang="ko-KR" altLang="en-US" sz="1600" dirty="0" err="1"/>
              <a:t>중재기관</a:t>
            </a:r>
            <a:r>
              <a:rPr lang="en-US" altLang="ko-KR" sz="1600" dirty="0"/>
              <a:t>, </a:t>
            </a:r>
            <a:r>
              <a:rPr lang="ko-KR" altLang="en-US" sz="1600" dirty="0"/>
              <a:t>중재 관련 준거법은 필수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계약의 성립</a:t>
            </a:r>
            <a:r>
              <a:rPr lang="en-US" altLang="ko-KR" sz="1600" dirty="0">
                <a:sym typeface="Wingdings" panose="05000000000000000000" pitchFamily="2" charset="2"/>
              </a:rPr>
              <a:t>, </a:t>
            </a:r>
            <a:r>
              <a:rPr lang="ko-KR" altLang="en-US" sz="1600" dirty="0">
                <a:sym typeface="Wingdings" panose="05000000000000000000" pitchFamily="2" charset="2"/>
              </a:rPr>
              <a:t>구성</a:t>
            </a:r>
            <a:r>
              <a:rPr lang="en-US" altLang="ko-KR" sz="1600" dirty="0">
                <a:sym typeface="Wingdings" panose="05000000000000000000" pitchFamily="2" charset="2"/>
              </a:rPr>
              <a:t>, </a:t>
            </a:r>
            <a:r>
              <a:rPr lang="ko-KR" altLang="en-US" sz="1600" dirty="0">
                <a:sym typeface="Wingdings" panose="05000000000000000000" pitchFamily="2" charset="2"/>
              </a:rPr>
              <a:t>이행 및 계약의 모든 면에 적용할 수 있는 준거법</a:t>
            </a:r>
            <a:r>
              <a:rPr lang="en-US" altLang="ko-KR" sz="1600" dirty="0">
                <a:sym typeface="Wingdings" panose="05000000000000000000" pitchFamily="2" charset="2"/>
              </a:rPr>
              <a:t>(</a:t>
            </a:r>
            <a:r>
              <a:rPr lang="ko-KR" altLang="en-US" sz="1600" dirty="0">
                <a:sym typeface="Wingdings" panose="05000000000000000000" pitchFamily="2" charset="2"/>
              </a:rPr>
              <a:t>신용장 거래 시 </a:t>
            </a:r>
            <a:r>
              <a:rPr lang="en-US" altLang="ko-KR" sz="1600" dirty="0">
                <a:sym typeface="Wingdings" panose="05000000000000000000" pitchFamily="2" charset="2"/>
              </a:rPr>
              <a:t>UCP 600 </a:t>
            </a:r>
            <a:r>
              <a:rPr lang="ko-KR" altLang="en-US" sz="1600" dirty="0">
                <a:sym typeface="Wingdings" panose="05000000000000000000" pitchFamily="2" charset="2"/>
              </a:rPr>
              <a:t>적용 밝힘</a:t>
            </a:r>
            <a:r>
              <a:rPr lang="en-US" altLang="ko-KR" sz="1600" dirty="0">
                <a:sym typeface="Wingdings" panose="05000000000000000000" pitchFamily="2" charset="2"/>
              </a:rPr>
              <a:t>)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- </a:t>
            </a:r>
            <a:r>
              <a:rPr lang="ko-KR" altLang="en-US" sz="1600" dirty="0">
                <a:sym typeface="Wingdings" panose="05000000000000000000" pitchFamily="2" charset="2"/>
              </a:rPr>
              <a:t>기본적으로 분쟁 및 </a:t>
            </a:r>
            <a:r>
              <a:rPr lang="en-US" altLang="ko-KR" sz="1600" dirty="0">
                <a:sym typeface="Wingdings" panose="05000000000000000000" pitchFamily="2" charset="2"/>
              </a:rPr>
              <a:t>Event</a:t>
            </a:r>
            <a:r>
              <a:rPr lang="ko-KR" altLang="en-US" sz="1600" dirty="0">
                <a:sym typeface="Wingdings" panose="05000000000000000000" pitchFamily="2" charset="2"/>
              </a:rPr>
              <a:t>에 대한 통지방법도 같이 설정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altLang="en-US" sz="1600" dirty="0">
                <a:sym typeface="Wingdings" panose="05000000000000000000" pitchFamily="2" charset="2"/>
              </a:rPr>
              <a:t>참고</a:t>
            </a:r>
            <a:r>
              <a:rPr lang="en-US" altLang="ko-KR" sz="1600" dirty="0">
                <a:sym typeface="Wingdings" panose="05000000000000000000" pitchFamily="2" charset="2"/>
              </a:rPr>
              <a:t>) </a:t>
            </a:r>
            <a:r>
              <a:rPr lang="ko-KR" altLang="en-US" sz="1600" dirty="0" err="1">
                <a:sym typeface="Wingdings" panose="05000000000000000000" pitchFamily="2" charset="2"/>
              </a:rPr>
              <a:t>계약시</a:t>
            </a:r>
            <a:r>
              <a:rPr lang="ko-KR" altLang="en-US" sz="1600" dirty="0">
                <a:sym typeface="Wingdings" panose="05000000000000000000" pitchFamily="2" charset="2"/>
              </a:rPr>
              <a:t> 상대 당사자의 실체 확인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      - Incorporation Document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      - (Business) Registration No. 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sz="1600" dirty="0">
                <a:sym typeface="Wingdings" panose="05000000000000000000" pitchFamily="2" charset="2"/>
              </a:rPr>
              <a:t>        - </a:t>
            </a:r>
            <a:r>
              <a:rPr lang="ko-KR" altLang="en-US" sz="1600" dirty="0">
                <a:sym typeface="Wingdings" panose="05000000000000000000" pitchFamily="2" charset="2"/>
              </a:rPr>
              <a:t>신용조회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        - </a:t>
            </a:r>
            <a:r>
              <a:rPr lang="ko-KR" altLang="en-US" sz="1600" dirty="0">
                <a:latin typeface="+mn-ea"/>
                <a:sym typeface="Wingdings" panose="05000000000000000000" pitchFamily="2" charset="2"/>
              </a:rPr>
              <a:t>중국 </a:t>
            </a:r>
            <a:r>
              <a:rPr lang="en-US" altLang="ko-KR" sz="1600" dirty="0">
                <a:latin typeface="+mn-ea"/>
                <a:sym typeface="Wingdings" panose="05000000000000000000" pitchFamily="2" charset="2"/>
              </a:rPr>
              <a:t>: </a:t>
            </a:r>
            <a:r>
              <a:rPr lang="ko-KR" altLang="en-US" sz="1600" i="0" dirty="0" err="1">
                <a:solidFill>
                  <a:srgbClr val="333333"/>
                </a:solidFill>
                <a:effectLst/>
                <a:latin typeface="+mn-ea"/>
              </a:rPr>
              <a:t>영업집조</a:t>
            </a:r>
            <a:r>
              <a:rPr lang="en-US" altLang="ko-KR" sz="1600" i="0" dirty="0">
                <a:solidFill>
                  <a:srgbClr val="333333"/>
                </a:solidFill>
                <a:effectLst/>
                <a:latin typeface="+mn-ea"/>
              </a:rPr>
              <a:t>(</a:t>
            </a:r>
            <a:r>
              <a:rPr lang="ko-KR" altLang="en-US" sz="1600" i="0" dirty="0">
                <a:solidFill>
                  <a:srgbClr val="333333"/>
                </a:solidFill>
                <a:effectLst/>
                <a:latin typeface="+mn-ea"/>
              </a:rPr>
              <a:t>营业执照）</a:t>
            </a: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ym typeface="Wingdings" panose="05000000000000000000" pitchFamily="2" charset="2"/>
            </a:endParaRPr>
          </a:p>
          <a:p>
            <a:pPr marL="269875" indent="-269875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ko-KR" sz="1600" dirty="0"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422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 descr="결언배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1588"/>
            <a:ext cx="9140826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:\임소라\0.위두커뮤니케이션즈\로고\KITACI_흰색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688" y="333375"/>
            <a:ext cx="1798637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세계지도"/>
          <p:cNvPicPr>
            <a:picLocks noChangeAspect="1" noChangeArrowheads="1"/>
          </p:cNvPicPr>
          <p:nvPr/>
        </p:nvPicPr>
        <p:blipFill>
          <a:blip r:embed="rId4" cstate="print"/>
          <a:srcRect l="25385" t="29578" r="22386" b="27116"/>
          <a:stretch>
            <a:fillRect/>
          </a:stretch>
        </p:blipFill>
        <p:spPr bwMode="auto">
          <a:xfrm>
            <a:off x="-12700" y="-17463"/>
            <a:ext cx="4157663" cy="238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라인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5255">
            <a:off x="90488" y="549275"/>
            <a:ext cx="6076950" cy="189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Untitled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052637"/>
            <a:ext cx="8572528" cy="480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라인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525" y="1096963"/>
            <a:ext cx="8993188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라인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9525" y="754063"/>
            <a:ext cx="7559675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제목 10"/>
          <p:cNvSpPr txBox="1">
            <a:spLocks/>
          </p:cNvSpPr>
          <p:nvPr/>
        </p:nvSpPr>
        <p:spPr>
          <a:xfrm>
            <a:off x="930187" y="2438232"/>
            <a:ext cx="6378117" cy="1661993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 contourW="50800">
              <a:bevelT w="1270"/>
            </a:sp3d>
          </a:bodyPr>
          <a:lstStyle/>
          <a:p>
            <a:pPr eaLnBrk="0" hangingPunct="0">
              <a:defRPr/>
            </a:pPr>
            <a:r>
              <a:rPr lang="ko-KR" altLang="en-US" sz="5400" b="0" dirty="0">
                <a:gradFill>
                  <a:gsLst>
                    <a:gs pos="0">
                      <a:schemeClr val="bg1"/>
                    </a:gs>
                    <a:gs pos="50000">
                      <a:srgbClr val="FFC000"/>
                    </a:gs>
                    <a:gs pos="100000">
                      <a:srgbClr val="D0551E"/>
                    </a:gs>
                  </a:gsLst>
                  <a:lin ang="5400000" scaled="0"/>
                </a:gradFill>
                <a:effectLst>
                  <a:outerShdw blurRad="241300" algn="ctr" rotWithShape="0">
                    <a:prstClr val="black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수출입 대금결제 </a:t>
            </a:r>
            <a:endParaRPr lang="en-US" altLang="ko-KR" sz="5400" b="0" dirty="0">
              <a:gradFill>
                <a:gsLst>
                  <a:gs pos="0">
                    <a:schemeClr val="bg1"/>
                  </a:gs>
                  <a:gs pos="50000">
                    <a:srgbClr val="FFC000"/>
                  </a:gs>
                  <a:gs pos="100000">
                    <a:srgbClr val="D0551E"/>
                  </a:gs>
                </a:gsLst>
                <a:lin ang="5400000" scaled="0"/>
              </a:gradFill>
              <a:effectLst>
                <a:outerShdw blurRad="241300" algn="ctr" rotWithShape="0">
                  <a:prstClr val="black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eaLnBrk="0" hangingPunct="0">
              <a:defRPr/>
            </a:pPr>
            <a:r>
              <a:rPr lang="en-US" altLang="ko-KR" sz="5400" b="0" dirty="0">
                <a:gradFill>
                  <a:gsLst>
                    <a:gs pos="0">
                      <a:schemeClr val="bg1"/>
                    </a:gs>
                    <a:gs pos="50000">
                      <a:srgbClr val="FFC000"/>
                    </a:gs>
                    <a:gs pos="100000">
                      <a:srgbClr val="D0551E"/>
                    </a:gs>
                  </a:gsLst>
                  <a:lin ang="5400000" scaled="0"/>
                </a:gradFill>
                <a:effectLst>
                  <a:outerShdw blurRad="241300" algn="ctr" rotWithShape="0">
                    <a:prstClr val="black"/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Risk Management</a:t>
            </a:r>
            <a:endParaRPr lang="ko-KR" altLang="en-US" sz="5400" b="0" dirty="0">
              <a:gradFill>
                <a:gsLst>
                  <a:gs pos="0">
                    <a:schemeClr val="bg1"/>
                  </a:gs>
                  <a:gs pos="50000">
                    <a:srgbClr val="FFC000"/>
                  </a:gs>
                  <a:gs pos="100000">
                    <a:srgbClr val="D0551E"/>
                  </a:gs>
                </a:gsLst>
                <a:lin ang="5400000" scaled="0"/>
              </a:gradFill>
              <a:effectLst>
                <a:outerShdw blurRad="241300" algn="ctr" rotWithShape="0">
                  <a:prstClr val="black"/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03924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/>
              <a:t>결제형태별</a:t>
            </a:r>
            <a:r>
              <a:rPr lang="ko-KR" altLang="en-US" sz="2400" dirty="0"/>
              <a:t> 수출입 통계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4" y="564104"/>
            <a:ext cx="9107171" cy="624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67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Remittance Base</a:t>
            </a:r>
            <a:endParaRPr lang="ko-KR" altLang="en-US" sz="2400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143000" y="1553753"/>
            <a:ext cx="6858000" cy="1191"/>
          </a:xfrm>
          <a:prstGeom prst="line">
            <a:avLst/>
          </a:prstGeom>
          <a:ln w="12700" cmpd="thickThin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504" y="476672"/>
            <a:ext cx="8928992" cy="5926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  <a:buFont typeface="굴림" charset="-127"/>
              <a:buNone/>
            </a:pPr>
            <a:r>
              <a:rPr lang="en-US" altLang="ko-KR" sz="1500" dirty="0">
                <a:latin typeface="+mn-ea"/>
              </a:rPr>
              <a:t>1. </a:t>
            </a:r>
            <a:r>
              <a:rPr lang="ko-KR" altLang="en-US" sz="1500" dirty="0" err="1">
                <a:latin typeface="+mn-ea"/>
              </a:rPr>
              <a:t>송금방식의</a:t>
            </a:r>
            <a:r>
              <a:rPr lang="ko-KR" altLang="en-US" sz="1500" dirty="0">
                <a:latin typeface="+mn-ea"/>
              </a:rPr>
              <a:t> 개요</a:t>
            </a:r>
          </a:p>
          <a:p>
            <a:pPr marL="530225" indent="-354013">
              <a:lnSpc>
                <a:spcPct val="170000"/>
              </a:lnSpc>
              <a:buFontTx/>
              <a:buAutoNum type="circleNumDbPlain"/>
            </a:pPr>
            <a:r>
              <a:rPr lang="ko-KR" altLang="en-US" sz="1500" dirty="0">
                <a:latin typeface="+mn-ea"/>
              </a:rPr>
              <a:t>수입자가 </a:t>
            </a:r>
            <a:r>
              <a:rPr lang="ko-KR" altLang="en-US" sz="1500" dirty="0" err="1">
                <a:latin typeface="+mn-ea"/>
              </a:rPr>
              <a:t>수출자에게</a:t>
            </a:r>
            <a:r>
              <a:rPr lang="ko-KR" altLang="en-US" sz="1500" dirty="0">
                <a:latin typeface="+mn-ea"/>
              </a:rPr>
              <a:t>  대금을 송금하여 결제하는 방식</a:t>
            </a:r>
          </a:p>
          <a:p>
            <a:pPr marL="530225" indent="-354013">
              <a:lnSpc>
                <a:spcPct val="170000"/>
              </a:lnSpc>
              <a:buFontTx/>
              <a:buAutoNum type="circleNumDbPlain"/>
            </a:pPr>
            <a:r>
              <a:rPr lang="ko-KR" altLang="en-US" sz="1500" dirty="0">
                <a:latin typeface="+mn-ea"/>
              </a:rPr>
              <a:t>사전송금방식의 경우 </a:t>
            </a:r>
            <a:r>
              <a:rPr lang="ko-KR" altLang="en-US" sz="1500" dirty="0" err="1">
                <a:latin typeface="+mn-ea"/>
              </a:rPr>
              <a:t>수출자는</a:t>
            </a:r>
            <a:r>
              <a:rPr lang="ko-KR" altLang="en-US" sz="1500" dirty="0">
                <a:latin typeface="+mn-ea"/>
              </a:rPr>
              <a:t> 신용위험이 없고 </a:t>
            </a:r>
            <a:r>
              <a:rPr lang="ko-KR" altLang="en-US" sz="1500" dirty="0" err="1">
                <a:latin typeface="+mn-ea"/>
              </a:rPr>
              <a:t>수입자는</a:t>
            </a:r>
            <a:r>
              <a:rPr lang="ko-KR" altLang="en-US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상업위험이</a:t>
            </a:r>
            <a:r>
              <a:rPr lang="ko-KR" altLang="en-US" sz="1500" dirty="0">
                <a:latin typeface="+mn-ea"/>
              </a:rPr>
              <a:t> 존재함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신용위험 </a:t>
            </a:r>
            <a:r>
              <a:rPr lang="en-US" altLang="ko-KR" sz="1500" dirty="0">
                <a:latin typeface="+mn-ea"/>
              </a:rPr>
              <a:t>0 %, </a:t>
            </a:r>
            <a:r>
              <a:rPr lang="ko-KR" altLang="en-US" sz="1500" dirty="0" err="1">
                <a:latin typeface="+mn-ea"/>
              </a:rPr>
              <a:t>상업위험</a:t>
            </a:r>
            <a:r>
              <a:rPr lang="ko-KR" altLang="en-US" sz="1500" dirty="0">
                <a:latin typeface="+mn-ea"/>
              </a:rPr>
              <a:t> </a:t>
            </a:r>
            <a:r>
              <a:rPr lang="en-US" altLang="ko-KR" sz="1500" dirty="0">
                <a:latin typeface="+mn-ea"/>
              </a:rPr>
              <a:t>100%)</a:t>
            </a:r>
            <a:endParaRPr lang="ko-KR" altLang="en-US" sz="1500" dirty="0">
              <a:latin typeface="+mn-ea"/>
            </a:endParaRPr>
          </a:p>
          <a:p>
            <a:pPr marL="530225" indent="-354013">
              <a:lnSpc>
                <a:spcPct val="170000"/>
              </a:lnSpc>
              <a:buFontTx/>
              <a:buAutoNum type="circleNumDbPlain"/>
            </a:pPr>
            <a:r>
              <a:rPr lang="ko-KR" altLang="en-US" sz="1500" dirty="0">
                <a:latin typeface="+mn-ea"/>
              </a:rPr>
              <a:t>사후송금방식은 수출자의 신용위험이 존재하고 수입자의 </a:t>
            </a:r>
            <a:r>
              <a:rPr lang="ko-KR" altLang="en-US" sz="1500" dirty="0" err="1">
                <a:latin typeface="+mn-ea"/>
              </a:rPr>
              <a:t>상업위험은</a:t>
            </a:r>
            <a:r>
              <a:rPr lang="ko-KR" altLang="en-US" sz="1500" dirty="0">
                <a:latin typeface="+mn-ea"/>
              </a:rPr>
              <a:t> 없음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신용위험 </a:t>
            </a:r>
            <a:r>
              <a:rPr lang="en-US" altLang="ko-KR" sz="1500" dirty="0">
                <a:latin typeface="+mn-ea"/>
              </a:rPr>
              <a:t>100 %, </a:t>
            </a:r>
            <a:r>
              <a:rPr lang="ko-KR" altLang="en-US" sz="1500" dirty="0" err="1">
                <a:latin typeface="+mn-ea"/>
              </a:rPr>
              <a:t>상업위험</a:t>
            </a:r>
            <a:r>
              <a:rPr lang="ko-KR" altLang="en-US" sz="1500" dirty="0">
                <a:latin typeface="+mn-ea"/>
              </a:rPr>
              <a:t> </a:t>
            </a:r>
            <a:r>
              <a:rPr lang="en-US" altLang="ko-KR" sz="1500" dirty="0">
                <a:latin typeface="+mn-ea"/>
              </a:rPr>
              <a:t>0%)</a:t>
            </a:r>
          </a:p>
          <a:p>
            <a:pPr marL="530225" indent="-354013">
              <a:lnSpc>
                <a:spcPct val="170000"/>
              </a:lnSpc>
              <a:buFontTx/>
              <a:buAutoNum type="circleNumDbPlain"/>
            </a:pPr>
            <a:r>
              <a:rPr lang="ko-KR" altLang="en-US" sz="1500" dirty="0" err="1">
                <a:latin typeface="+mn-ea"/>
              </a:rPr>
              <a:t>전신송금</a:t>
            </a:r>
            <a:r>
              <a:rPr lang="ko-KR" altLang="en-US" sz="1500" dirty="0">
                <a:latin typeface="+mn-ea"/>
              </a:rPr>
              <a:t> 수수료는 일반적으로 채무자인 수입자가 부담</a:t>
            </a:r>
            <a:r>
              <a:rPr lang="en-US" altLang="ko-KR" sz="1500" dirty="0">
                <a:latin typeface="+mn-ea"/>
              </a:rPr>
              <a:t>.</a:t>
            </a:r>
          </a:p>
          <a:p>
            <a:pPr marL="530225" indent="-354013">
              <a:lnSpc>
                <a:spcPct val="170000"/>
              </a:lnSpc>
              <a:buFontTx/>
              <a:buAutoNum type="circleNumDbPlain"/>
            </a:pP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사전송금과</a:t>
            </a:r>
            <a:r>
              <a:rPr lang="ko-KR" altLang="en-US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사후송금</a:t>
            </a:r>
            <a:r>
              <a:rPr lang="ko-KR" altLang="en-US" sz="1500" dirty="0">
                <a:latin typeface="+mn-ea"/>
              </a:rPr>
              <a:t> 구분은 </a:t>
            </a:r>
            <a:r>
              <a:rPr lang="en-US" altLang="ko-KR" sz="1500" dirty="0">
                <a:latin typeface="+mn-ea"/>
              </a:rPr>
              <a:t>Shipment(</a:t>
            </a:r>
            <a:r>
              <a:rPr lang="ko-KR" altLang="en-US" sz="1500" dirty="0">
                <a:latin typeface="+mn-ea"/>
              </a:rPr>
              <a:t>선적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를 기준으로 함</a:t>
            </a:r>
            <a:endParaRPr lang="en-US" altLang="ko-KR" sz="1500" dirty="0">
              <a:latin typeface="+mn-ea"/>
            </a:endParaRPr>
          </a:p>
          <a:p>
            <a:pPr indent="-166688">
              <a:lnSpc>
                <a:spcPct val="170000"/>
              </a:lnSpc>
              <a:buNone/>
            </a:pPr>
            <a:r>
              <a:rPr lang="en-US" altLang="ko-KR" sz="1500" dirty="0">
                <a:latin typeface="+mn-ea"/>
              </a:rPr>
              <a:t>    - Before shipment(</a:t>
            </a:r>
            <a:r>
              <a:rPr lang="ko-KR" altLang="en-US" sz="1500" dirty="0" err="1">
                <a:latin typeface="+mn-ea"/>
              </a:rPr>
              <a:t>수출자는</a:t>
            </a:r>
            <a:r>
              <a:rPr lang="ko-KR" altLang="en-US" sz="1500" dirty="0">
                <a:latin typeface="+mn-ea"/>
              </a:rPr>
              <a:t> </a:t>
            </a:r>
            <a:r>
              <a:rPr lang="en-US" altLang="ko-KR" sz="1500" dirty="0">
                <a:latin typeface="+mn-ea"/>
              </a:rPr>
              <a:t>B/L</a:t>
            </a:r>
            <a:r>
              <a:rPr lang="ko-KR" altLang="en-US" sz="1500" dirty="0">
                <a:latin typeface="+mn-ea"/>
              </a:rPr>
              <a:t>이 발행되기 전에 대금 수취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446088" indent="-446088">
              <a:lnSpc>
                <a:spcPct val="170000"/>
              </a:lnSpc>
              <a:buNone/>
            </a:pPr>
            <a:r>
              <a:rPr lang="en-US" altLang="ko-KR" sz="1500" dirty="0">
                <a:latin typeface="+mn-ea"/>
              </a:rPr>
              <a:t>    - After shipment((</a:t>
            </a:r>
            <a:r>
              <a:rPr lang="ko-KR" altLang="en-US" sz="1500" dirty="0" err="1">
                <a:latin typeface="+mn-ea"/>
              </a:rPr>
              <a:t>수출자는</a:t>
            </a:r>
            <a:r>
              <a:rPr lang="ko-KR" altLang="en-US" sz="1500" dirty="0">
                <a:latin typeface="+mn-ea"/>
              </a:rPr>
              <a:t> </a:t>
            </a:r>
            <a:r>
              <a:rPr lang="en-US" altLang="ko-KR" sz="1500" dirty="0">
                <a:latin typeface="+mn-ea"/>
              </a:rPr>
              <a:t>B/L</a:t>
            </a:r>
            <a:r>
              <a:rPr lang="ko-KR" altLang="en-US" sz="1500" dirty="0">
                <a:latin typeface="+mn-ea"/>
              </a:rPr>
              <a:t>이 발행되고 나서 대금 수취</a:t>
            </a:r>
            <a:r>
              <a:rPr lang="en-US" altLang="ko-KR" sz="1500" dirty="0">
                <a:latin typeface="+mn-ea"/>
              </a:rPr>
              <a:t>) = </a:t>
            </a:r>
            <a:r>
              <a:rPr lang="ko-KR" altLang="en-US" sz="1500" b="1" u="sng" dirty="0">
                <a:latin typeface="+mn-ea"/>
              </a:rPr>
              <a:t>외상거래 </a:t>
            </a:r>
            <a:r>
              <a:rPr lang="en-US" altLang="ko-KR" sz="1500" b="1" u="sng" dirty="0">
                <a:latin typeface="+mn-ea"/>
              </a:rPr>
              <a:t>= </a:t>
            </a:r>
            <a:r>
              <a:rPr lang="ko-KR" altLang="en-US" sz="1500" b="1" u="sng" dirty="0" err="1">
                <a:latin typeface="+mn-ea"/>
              </a:rPr>
              <a:t>외상기간</a:t>
            </a:r>
            <a:r>
              <a:rPr lang="ko-KR" altLang="en-US" sz="1500" b="1" u="sng" dirty="0">
                <a:latin typeface="+mn-ea"/>
              </a:rPr>
              <a:t> 만큼 수출자가 </a:t>
            </a:r>
            <a:r>
              <a:rPr lang="ko-KR" altLang="en-US" sz="1500" b="1" u="sng" dirty="0" err="1">
                <a:latin typeface="+mn-ea"/>
              </a:rPr>
              <a:t>수입자에게</a:t>
            </a:r>
            <a:r>
              <a:rPr lang="ko-KR" altLang="en-US" sz="1500" b="1" u="sng" dirty="0">
                <a:latin typeface="+mn-ea"/>
              </a:rPr>
              <a:t> 신용공여</a:t>
            </a:r>
            <a:r>
              <a:rPr lang="en-US" altLang="ko-KR" sz="1500" b="1" u="sng" dirty="0">
                <a:latin typeface="+mn-ea"/>
              </a:rPr>
              <a:t>(</a:t>
            </a:r>
            <a:r>
              <a:rPr lang="ko-KR" altLang="en-US" sz="1500" b="1" u="sng" dirty="0">
                <a:latin typeface="+mn-ea"/>
              </a:rPr>
              <a:t>대출</a:t>
            </a:r>
            <a:r>
              <a:rPr lang="en-US" altLang="ko-KR" sz="1500" b="1" u="sng" dirty="0">
                <a:latin typeface="+mn-ea"/>
              </a:rPr>
              <a:t>, </a:t>
            </a:r>
            <a:r>
              <a:rPr lang="ko-KR" altLang="en-US" sz="1500" b="1" u="sng" dirty="0">
                <a:latin typeface="+mn-ea"/>
              </a:rPr>
              <a:t>이자가 있음</a:t>
            </a:r>
            <a:r>
              <a:rPr lang="en-US" altLang="ko-KR" sz="1500" b="1" u="sng" dirty="0">
                <a:latin typeface="+mn-ea"/>
              </a:rPr>
              <a:t>)</a:t>
            </a:r>
          </a:p>
          <a:p>
            <a:pPr indent="-166688">
              <a:lnSpc>
                <a:spcPct val="170000"/>
              </a:lnSpc>
              <a:buNone/>
            </a:pPr>
            <a:r>
              <a:rPr lang="en-US" altLang="ko-KR" sz="1500" dirty="0">
                <a:latin typeface="+mn-ea"/>
              </a:rPr>
              <a:t>    - </a:t>
            </a:r>
            <a:r>
              <a:rPr lang="ko-KR" altLang="en-US" sz="1500" dirty="0" err="1">
                <a:latin typeface="+mn-ea"/>
              </a:rPr>
              <a:t>외상기간은</a:t>
            </a:r>
            <a:r>
              <a:rPr lang="ko-KR" altLang="en-US" sz="1500" dirty="0">
                <a:latin typeface="+mn-ea"/>
              </a:rPr>
              <a:t> 관례적으로 </a:t>
            </a:r>
            <a:r>
              <a:rPr lang="en-US" altLang="ko-KR" sz="1500" dirty="0">
                <a:latin typeface="+mn-ea"/>
              </a:rPr>
              <a:t>30, 45, 60, 90, 120 </a:t>
            </a:r>
            <a:r>
              <a:rPr lang="ko-KR" altLang="en-US" sz="1500" dirty="0">
                <a:latin typeface="+mn-ea"/>
              </a:rPr>
              <a:t>등으로 제공</a:t>
            </a:r>
            <a:endParaRPr lang="en-US" altLang="ko-KR" sz="1500" dirty="0">
              <a:latin typeface="+mn-ea"/>
            </a:endParaRPr>
          </a:p>
          <a:p>
            <a:pPr indent="-166688">
              <a:lnSpc>
                <a:spcPct val="170000"/>
              </a:lnSpc>
              <a:buNone/>
            </a:pPr>
            <a:r>
              <a:rPr lang="en-US" altLang="ko-KR" sz="1500" dirty="0">
                <a:latin typeface="+mn-ea"/>
              </a:rPr>
              <a:t>    - </a:t>
            </a:r>
            <a:r>
              <a:rPr lang="ko-KR" altLang="en-US" sz="1500" dirty="0" err="1">
                <a:latin typeface="+mn-ea"/>
              </a:rPr>
              <a:t>이자계산</a:t>
            </a:r>
            <a:r>
              <a:rPr lang="ko-KR" altLang="en-US" sz="1500" dirty="0">
                <a:latin typeface="+mn-ea"/>
              </a:rPr>
              <a:t> 예</a:t>
            </a:r>
            <a:r>
              <a:rPr lang="en-US" altLang="ko-KR" sz="1500" dirty="0">
                <a:latin typeface="+mn-ea"/>
              </a:rPr>
              <a:t>)  USD 10,000</a:t>
            </a:r>
            <a:r>
              <a:rPr lang="ko-KR" altLang="en-US" sz="1500" dirty="0">
                <a:latin typeface="+mn-ea"/>
              </a:rPr>
              <a:t>에 대해서 </a:t>
            </a:r>
            <a:r>
              <a:rPr lang="en-US" altLang="ko-KR" sz="1500" dirty="0">
                <a:latin typeface="+mn-ea"/>
              </a:rPr>
              <a:t>60</a:t>
            </a:r>
            <a:r>
              <a:rPr lang="ko-KR" altLang="en-US" sz="1500" dirty="0">
                <a:latin typeface="+mn-ea"/>
              </a:rPr>
              <a:t>일 외상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거래은행의 </a:t>
            </a:r>
            <a:r>
              <a:rPr lang="ko-KR" altLang="en-US" sz="1500" dirty="0" err="1">
                <a:latin typeface="+mn-ea"/>
              </a:rPr>
              <a:t>대출이자율</a:t>
            </a:r>
            <a:r>
              <a:rPr lang="ko-KR" altLang="en-US" sz="1500" dirty="0">
                <a:latin typeface="+mn-ea"/>
              </a:rPr>
              <a:t> </a:t>
            </a:r>
            <a:r>
              <a:rPr lang="en-US" altLang="ko-KR" sz="1500" dirty="0">
                <a:latin typeface="+mn-ea"/>
              </a:rPr>
              <a:t>5% per annum</a:t>
            </a:r>
          </a:p>
          <a:p>
            <a:pPr indent="-166688">
              <a:lnSpc>
                <a:spcPct val="170000"/>
              </a:lnSpc>
              <a:buNone/>
            </a:pPr>
            <a:r>
              <a:rPr lang="en-US" altLang="ko-KR" sz="1500" dirty="0">
                <a:latin typeface="+mn-ea"/>
              </a:rPr>
              <a:t>       (10,000 X 60/360) X 0.05 p.a. </a:t>
            </a:r>
            <a:r>
              <a:rPr lang="ko-KR" altLang="en-US" sz="1500" dirty="0">
                <a:latin typeface="+mn-ea"/>
              </a:rPr>
              <a:t>또는 </a:t>
            </a:r>
            <a:r>
              <a:rPr lang="en-US" altLang="ko-KR" sz="1500" dirty="0">
                <a:latin typeface="+mn-ea"/>
              </a:rPr>
              <a:t>((10,000 X 0.05) / 360) X 60</a:t>
            </a:r>
          </a:p>
          <a:p>
            <a:pPr indent="-166688">
              <a:lnSpc>
                <a:spcPct val="160000"/>
              </a:lnSpc>
              <a:buNone/>
            </a:pPr>
            <a:endParaRPr lang="en-US" altLang="ko-KR" sz="1600" dirty="0">
              <a:solidFill>
                <a:schemeClr val="bg1"/>
              </a:solidFill>
              <a:latin typeface="+mn-ea"/>
              <a:ea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1857433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446856" y="764704"/>
            <a:ext cx="8229600" cy="413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참고</a:t>
            </a:r>
            <a:r>
              <a:rPr lang="en-US" altLang="ko-KR" sz="1600" dirty="0">
                <a:latin typeface="+mn-ea"/>
              </a:rPr>
              <a:t> 1) </a:t>
            </a:r>
            <a:r>
              <a:rPr lang="ko-KR" altLang="en-US" sz="1600" dirty="0">
                <a:latin typeface="+mn-ea"/>
              </a:rPr>
              <a:t>우리나라 시중은행의 </a:t>
            </a:r>
            <a:r>
              <a:rPr lang="en-US" altLang="ko-KR" sz="1600" dirty="0">
                <a:latin typeface="+mn-ea"/>
              </a:rPr>
              <a:t>BIC</a:t>
            </a:r>
          </a:p>
          <a:p>
            <a:pPr marL="265113" indent="-265113">
              <a:lnSpc>
                <a:spcPct val="150000"/>
              </a:lnSpc>
              <a:buNone/>
            </a:pPr>
            <a:endParaRPr lang="en-US" altLang="ko-KR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ko-KR" altLang="en-US" sz="2000" dirty="0"/>
          </a:p>
          <a:p>
            <a:pPr marL="265113" indent="-265113">
              <a:lnSpc>
                <a:spcPct val="130000"/>
              </a:lnSpc>
              <a:buNone/>
            </a:pPr>
            <a:endParaRPr lang="ko-KR" altLang="en-US" sz="2000" dirty="0">
              <a:solidFill>
                <a:schemeClr val="bg2"/>
              </a:solidFill>
            </a:endParaRPr>
          </a:p>
          <a:p>
            <a:pPr marL="265113" indent="-265113">
              <a:lnSpc>
                <a:spcPct val="130000"/>
              </a:lnSpc>
              <a:buNone/>
            </a:pPr>
            <a:endParaRPr lang="ko-KR" altLang="en-US" sz="2000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971601" y="1556793"/>
          <a:ext cx="5832647" cy="121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8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은행명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SWIFT Code (</a:t>
                      </a:r>
                      <a:r>
                        <a:rPr lang="en-US" altLang="ko-KR" sz="14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BIC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8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하나은행 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HANA BANK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HNBNKRSE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8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우리은행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WOORI BANK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HVBKKRSE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6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외환은행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KOREA EXCHANGE BANK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KOEXKRSE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971600" y="2781569"/>
          <a:ext cx="5832648" cy="914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3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국민은행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KOOKMIN BANK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CZNBKRSE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5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0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신한은행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SHINHAN BANK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SHBKKRSE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9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기업은행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INDUSTRIAL BANK OFKOREA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IBKOKRSE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6" marB="4571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971601" y="3694040"/>
          <a:ext cx="5832647" cy="518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농협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NACF(National Agricultural Cooperative Federation)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kern="12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NACFKRSE</a:t>
                      </a:r>
                      <a:endParaRPr lang="ko-KR" altLang="en-US" sz="14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44" marR="91444"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611560" y="5204692"/>
          <a:ext cx="7920879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0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0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4231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표시 방법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2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SHBN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은행코드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알파벳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42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KR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국가 코드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알파벳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2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SE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도시 코드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알파벳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숫자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(0,</a:t>
                      </a:r>
                      <a:r>
                        <a:rPr lang="en-US" altLang="ko-KR" sz="14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1 </a:t>
                      </a:r>
                      <a:r>
                        <a:rPr lang="ko-KR" altLang="en-US" sz="14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제외</a:t>
                      </a:r>
                      <a:r>
                        <a:rPr lang="en-US" altLang="ko-KR" sz="14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1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XXX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지점 코드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알파벳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숫자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95536" y="4365104"/>
            <a:ext cx="8280920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lvl="2" latinLnBrk="0">
              <a:lnSpc>
                <a:spcPct val="150000"/>
              </a:lnSpc>
              <a:spcBef>
                <a:spcPct val="0"/>
              </a:spcBef>
            </a:pP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참고 </a:t>
            </a:r>
            <a:r>
              <a:rPr lang="en-US" altLang="ko-KR" sz="1600" dirty="0">
                <a:latin typeface="+mn-ea"/>
              </a:rPr>
              <a:t>2) </a:t>
            </a:r>
            <a:r>
              <a:rPr lang="ko-KR" altLang="en-US" sz="1600" dirty="0">
                <a:latin typeface="+mn-ea"/>
              </a:rPr>
              <a:t>은행 </a:t>
            </a:r>
            <a:r>
              <a:rPr lang="en-US" altLang="ko-KR" sz="1600" dirty="0">
                <a:latin typeface="+mn-ea"/>
              </a:rPr>
              <a:t>SWIFT Code(BIC : Bank Identifier Code) </a:t>
            </a:r>
            <a:r>
              <a:rPr lang="ko-KR" altLang="en-US" sz="1600" dirty="0">
                <a:latin typeface="+mn-ea"/>
              </a:rPr>
              <a:t>구성</a:t>
            </a:r>
            <a:endParaRPr lang="en-US" altLang="ko-KR" sz="1600" dirty="0">
              <a:latin typeface="+mn-ea"/>
            </a:endParaRPr>
          </a:p>
          <a:p>
            <a:pPr marL="92075" lvl="2" indent="0"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600" dirty="0">
                <a:latin typeface="+mn-ea"/>
              </a:rPr>
              <a:t>     - </a:t>
            </a:r>
            <a:r>
              <a:rPr lang="ko-KR" altLang="en-US" sz="1600" dirty="0" err="1">
                <a:latin typeface="+mn-ea"/>
              </a:rPr>
              <a:t>신한은행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: SHBN KR SE(</a:t>
            </a:r>
            <a:r>
              <a:rPr lang="ko-KR" altLang="en-US" sz="1600" dirty="0">
                <a:latin typeface="+mn-ea"/>
              </a:rPr>
              <a:t>본점</a:t>
            </a:r>
            <a:r>
              <a:rPr lang="en-US" altLang="ko-KR" sz="1600" dirty="0">
                <a:latin typeface="+mn-ea"/>
              </a:rPr>
              <a:t>) XXX(</a:t>
            </a:r>
            <a:r>
              <a:rPr lang="ko-KR" altLang="en-US" sz="1600" dirty="0">
                <a:latin typeface="+mn-ea"/>
              </a:rPr>
              <a:t>지점</a:t>
            </a:r>
            <a:r>
              <a:rPr lang="en-US" altLang="ko-KR" sz="1600" dirty="0">
                <a:latin typeface="+mn-ea"/>
              </a:rPr>
              <a:t>)</a:t>
            </a:r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30500EF6-EC2A-48D5-8215-E28ACFBF4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Remittance Base</a:t>
            </a:r>
            <a:endParaRPr lang="ko-KR" altLang="en-US" sz="2400" dirty="0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F58C1BD5-0392-45BF-9B3D-F672422AB6D7}"/>
              </a:ext>
            </a:extLst>
          </p:cNvPr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2825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623731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sz="1500" dirty="0">
                <a:latin typeface="+mn-ea"/>
              </a:rPr>
              <a:t>동시결제방식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b="1" u="sng" dirty="0">
                <a:latin typeface="+mn-ea"/>
              </a:rPr>
              <a:t>수출자의 입장에서는 사후송금방식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  - </a:t>
            </a:r>
            <a:r>
              <a:rPr lang="ko-KR" altLang="en-US" sz="1500" dirty="0">
                <a:latin typeface="+mn-ea"/>
              </a:rPr>
              <a:t>대금과 물품 관련 서류를 교환함</a:t>
            </a:r>
            <a:endParaRPr lang="en-US" altLang="ko-KR" sz="15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  - </a:t>
            </a:r>
            <a:r>
              <a:rPr lang="ko-KR" altLang="en-US" sz="1500" dirty="0">
                <a:latin typeface="+mn-ea"/>
              </a:rPr>
              <a:t>대금을 지급하지 않으면 서류를 인도하지 않음</a:t>
            </a:r>
            <a:endParaRPr lang="en-US" altLang="ko-KR" sz="15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  - </a:t>
            </a:r>
            <a:r>
              <a:rPr lang="ko-KR" altLang="en-US" sz="1500" dirty="0">
                <a:latin typeface="+mn-ea"/>
              </a:rPr>
              <a:t>사후송금방식이므로 기본적으로 </a:t>
            </a:r>
            <a:r>
              <a:rPr lang="ko-KR" altLang="en-US" sz="1500" dirty="0" err="1">
                <a:latin typeface="+mn-ea"/>
              </a:rPr>
              <a:t>수입자에게</a:t>
            </a:r>
            <a:r>
              <a:rPr lang="ko-KR" altLang="en-US" sz="1500" dirty="0">
                <a:latin typeface="+mn-ea"/>
              </a:rPr>
              <a:t> 유리함</a:t>
            </a:r>
            <a:r>
              <a:rPr lang="en-US" altLang="ko-KR" sz="1500" dirty="0">
                <a:latin typeface="+mn-ea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500" b="1" dirty="0">
                <a:latin typeface="+mn-ea"/>
              </a:rPr>
              <a:t>  (1) COD(Cash On Delivery)</a:t>
            </a:r>
            <a:r>
              <a:rPr lang="ko-KR" altLang="en-US" sz="1500" dirty="0">
                <a:latin typeface="+mn-ea"/>
              </a:rPr>
              <a:t>의 정의</a:t>
            </a: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현품인도방식</a:t>
            </a:r>
            <a:r>
              <a:rPr lang="en-US" altLang="ko-KR" sz="1500" dirty="0">
                <a:latin typeface="+mn-ea"/>
              </a:rPr>
              <a:t>(Cash On </a:t>
            </a:r>
            <a:r>
              <a:rPr lang="en-US" altLang="ko-KR" sz="1500" b="1" u="sng" dirty="0">
                <a:latin typeface="+mn-ea"/>
              </a:rPr>
              <a:t>Delivery</a:t>
            </a:r>
            <a:r>
              <a:rPr lang="en-US" altLang="ko-KR" sz="1500" b="1" u="sng" dirty="0">
                <a:latin typeface="+mn-ea"/>
                <a:sym typeface="Wingdings" pitchFamily="2" charset="2"/>
              </a:rPr>
              <a:t></a:t>
            </a:r>
            <a:r>
              <a:rPr lang="ko-KR" altLang="en-US" sz="1500" b="1" u="sng" dirty="0">
                <a:latin typeface="+mn-ea"/>
                <a:sym typeface="Wingdings" pitchFamily="2" charset="2"/>
              </a:rPr>
              <a:t>수입국에서 인도함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수출자가 선적일 이내에 물품을 선적 </a:t>
            </a:r>
            <a:endParaRPr lang="en-US" altLang="ko-KR" sz="1500" dirty="0">
              <a:latin typeface="+mn-ea"/>
            </a:endParaRP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수입국에 소재하는 </a:t>
            </a:r>
            <a:r>
              <a:rPr lang="ko-KR" altLang="en-US" sz="1500" b="1" u="sng" dirty="0">
                <a:latin typeface="+mn-ea"/>
              </a:rPr>
              <a:t>수출자의 대리인</a:t>
            </a:r>
            <a:r>
              <a:rPr lang="en-US" altLang="ko-KR" sz="1500" b="1" u="sng" dirty="0">
                <a:latin typeface="+mn-ea"/>
              </a:rPr>
              <a:t>(</a:t>
            </a:r>
            <a:r>
              <a:rPr lang="ko-KR" altLang="en-US" sz="1500" b="1" u="sng" dirty="0">
                <a:latin typeface="+mn-ea"/>
              </a:rPr>
              <a:t>해외지사</a:t>
            </a:r>
            <a:r>
              <a:rPr lang="en-US" altLang="ko-KR" sz="1500" b="1" u="sng" dirty="0">
                <a:latin typeface="+mn-ea"/>
              </a:rPr>
              <a:t>, </a:t>
            </a:r>
            <a:r>
              <a:rPr lang="ko-KR" altLang="en-US" sz="1500" b="1" u="sng" dirty="0">
                <a:latin typeface="+mn-ea"/>
              </a:rPr>
              <a:t>거래은행 해외지점 등</a:t>
            </a:r>
            <a:r>
              <a:rPr lang="en-US" altLang="ko-KR" sz="1500" b="1" u="sng" dirty="0">
                <a:latin typeface="+mn-ea"/>
              </a:rPr>
              <a:t>) </a:t>
            </a:r>
            <a:r>
              <a:rPr lang="ko-KR" altLang="en-US" sz="1500" dirty="0">
                <a:latin typeface="+mn-ea"/>
              </a:rPr>
              <a:t>또는 수입자의 거래은행 앞으로 선적서류를 송부</a:t>
            </a:r>
            <a:endParaRPr lang="en-US" altLang="ko-KR" sz="1500" dirty="0">
              <a:latin typeface="+mn-ea"/>
            </a:endParaRP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b="1" u="sng" dirty="0">
                <a:latin typeface="+mn-ea"/>
              </a:rPr>
              <a:t>항공운송의 경우 운송인</a:t>
            </a:r>
            <a:r>
              <a:rPr lang="en-US" altLang="ko-KR" sz="1500" dirty="0">
                <a:latin typeface="+mn-ea"/>
              </a:rPr>
              <a:t>(Carrier)</a:t>
            </a:r>
            <a:r>
              <a:rPr lang="ko-KR" altLang="en-US" sz="1500" dirty="0">
                <a:latin typeface="+mn-ea"/>
              </a:rPr>
              <a:t>이 물품의 운송과 대금을 추심하는 대리인으로서의 이중 역할을 하기도 함</a:t>
            </a:r>
            <a:r>
              <a:rPr lang="en-US" altLang="ko-KR" sz="1500" dirty="0">
                <a:latin typeface="+mn-ea"/>
              </a:rPr>
              <a:t>.</a:t>
            </a: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물품이 목적지에 도착하는 대로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또는 </a:t>
            </a:r>
            <a:r>
              <a:rPr lang="en-US" altLang="ko-KR" sz="1500" dirty="0">
                <a:latin typeface="+mn-ea"/>
              </a:rPr>
              <a:t>Agent</a:t>
            </a:r>
            <a:r>
              <a:rPr lang="ko-KR" altLang="en-US" sz="1500" dirty="0">
                <a:latin typeface="+mn-ea"/>
              </a:rPr>
              <a:t>가 통관하여 상품을 보관 가능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수입자와</a:t>
            </a:r>
            <a:r>
              <a:rPr lang="ko-KR" altLang="en-US" sz="1500" dirty="0">
                <a:latin typeface="+mn-ea"/>
              </a:rPr>
              <a:t> 함께 물품의 품질 등을 검사한 후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이상이 없는 경우 물품과 상환하여  즉시 그 대금을 결제하는 방식의 거래</a:t>
            </a:r>
            <a:endParaRPr lang="en-US" altLang="ko-KR" sz="1500" dirty="0">
              <a:latin typeface="+mn-ea"/>
            </a:endParaRP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b="1" u="sng" dirty="0">
                <a:latin typeface="+mn-ea"/>
              </a:rPr>
              <a:t>대표적인 점검매매</a:t>
            </a:r>
            <a:r>
              <a:rPr lang="en-US" altLang="ko-KR" sz="1500" b="1" u="sng" dirty="0">
                <a:latin typeface="+mn-ea"/>
              </a:rPr>
              <a:t>(Sales by inspection) </a:t>
            </a:r>
            <a:r>
              <a:rPr lang="ko-KR" altLang="en-US" sz="1500" b="1" u="sng" dirty="0">
                <a:latin typeface="+mn-ea"/>
              </a:rPr>
              <a:t>방식</a:t>
            </a:r>
            <a:r>
              <a:rPr lang="en-US" altLang="ko-KR" sz="1500" b="1" u="sng" dirty="0">
                <a:latin typeface="+mn-ea"/>
                <a:sym typeface="Wingdings" pitchFamily="2" charset="2"/>
              </a:rPr>
              <a:t></a:t>
            </a:r>
            <a:r>
              <a:rPr lang="ko-KR" altLang="en-US" sz="1500" b="1" u="sng" dirty="0" err="1">
                <a:latin typeface="+mn-ea"/>
                <a:sym typeface="Wingdings" pitchFamily="2" charset="2"/>
              </a:rPr>
              <a:t>수입자는</a:t>
            </a:r>
            <a:r>
              <a:rPr lang="ko-KR" altLang="en-US" sz="1500" b="1" u="sng" dirty="0">
                <a:latin typeface="+mn-ea"/>
                <a:sym typeface="Wingdings" pitchFamily="2" charset="2"/>
              </a:rPr>
              <a:t> 물품의 이상 유무를 확인 후 대금결제를 진행함</a:t>
            </a:r>
            <a:endParaRPr lang="ko-KR" altLang="en-US" sz="1500" dirty="0">
              <a:latin typeface="+mn-ea"/>
            </a:endParaRP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Remittance Base</a:t>
            </a:r>
            <a:endParaRPr lang="ko-KR" altLang="en-US" sz="24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5208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500034" y="4445719"/>
            <a:ext cx="2214562" cy="1071563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 err="1">
                <a:solidFill>
                  <a:schemeClr val="tx1"/>
                </a:solidFill>
                <a:latin typeface="+mn-ea"/>
              </a:rPr>
              <a:t>수출자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244946" y="3180482"/>
            <a:ext cx="1223963" cy="647700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창고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332509" y="4445719"/>
            <a:ext cx="2214562" cy="1071563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 err="1">
                <a:solidFill>
                  <a:schemeClr val="tx1"/>
                </a:solidFill>
                <a:latin typeface="+mn-ea"/>
              </a:rPr>
              <a:t>수입자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332509" y="1916832"/>
            <a:ext cx="2214562" cy="1071562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수출자의 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  <a:p>
            <a:pPr algn="ctr">
              <a:defRPr/>
            </a:pP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대리인</a:t>
            </a:r>
            <a:r>
              <a:rPr lang="en-US" altLang="ko-KR" sz="17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은행</a:t>
            </a:r>
            <a:r>
              <a:rPr lang="en-US" altLang="ko-KR" sz="17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700" dirty="0" err="1">
                <a:solidFill>
                  <a:schemeClr val="tx1"/>
                </a:solidFill>
                <a:latin typeface="+mn-ea"/>
              </a:rPr>
              <a:t>포워더</a:t>
            </a: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 등</a:t>
            </a:r>
            <a:r>
              <a:rPr lang="en-US" altLang="ko-KR" sz="1700" dirty="0">
                <a:solidFill>
                  <a:schemeClr val="tx1"/>
                </a:solidFill>
                <a:latin typeface="+mn-ea"/>
              </a:rPr>
              <a:t>)</a:t>
            </a:r>
          </a:p>
        </p:txBody>
      </p:sp>
      <p:cxnSp>
        <p:nvCxnSpPr>
          <p:cNvPr id="30" name="직선 화살표 연결선 29"/>
          <p:cNvCxnSpPr/>
          <p:nvPr/>
        </p:nvCxnSpPr>
        <p:spPr>
          <a:xfrm>
            <a:off x="2732059" y="5156919"/>
            <a:ext cx="3600450" cy="31750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 flipV="1">
            <a:off x="2732059" y="3828182"/>
            <a:ext cx="1512887" cy="1008062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/>
          <p:nvPr/>
        </p:nvCxnSpPr>
        <p:spPr>
          <a:xfrm rot="10800000">
            <a:off x="5468909" y="3612282"/>
            <a:ext cx="1223962" cy="823912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>
          <a:xfrm>
            <a:off x="5540346" y="3324944"/>
            <a:ext cx="1728788" cy="1111250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화살표 연결선 33"/>
          <p:cNvCxnSpPr/>
          <p:nvPr/>
        </p:nvCxnSpPr>
        <p:spPr>
          <a:xfrm rot="5400000" flipH="1" flipV="1">
            <a:off x="7413596" y="3717057"/>
            <a:ext cx="1439863" cy="1587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꺾인 연결선 34"/>
          <p:cNvCxnSpPr/>
          <p:nvPr/>
        </p:nvCxnSpPr>
        <p:spPr>
          <a:xfrm flipV="1">
            <a:off x="1898621" y="2604219"/>
            <a:ext cx="4362450" cy="1824038"/>
          </a:xfrm>
          <a:prstGeom prst="bentConnector3">
            <a:avLst>
              <a:gd name="adj1" fmla="val 255"/>
            </a:avLst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hape 42"/>
          <p:cNvCxnSpPr/>
          <p:nvPr/>
        </p:nvCxnSpPr>
        <p:spPr>
          <a:xfrm rot="10800000" flipV="1">
            <a:off x="755621" y="2426419"/>
            <a:ext cx="5500688" cy="2001838"/>
          </a:xfrm>
          <a:prstGeom prst="bentConnector3">
            <a:avLst>
              <a:gd name="adj1" fmla="val 100118"/>
            </a:avLst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43"/>
          <p:cNvSpPr txBox="1">
            <a:spLocks noChangeArrowheads="1"/>
          </p:cNvSpPr>
          <p:nvPr/>
        </p:nvSpPr>
        <p:spPr bwMode="auto">
          <a:xfrm>
            <a:off x="2929464" y="5276390"/>
            <a:ext cx="3207572" cy="877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700" dirty="0">
                <a:latin typeface="+mn-ea"/>
              </a:rPr>
              <a:t>1.</a:t>
            </a:r>
            <a:r>
              <a:rPr lang="ko-KR" altLang="en-US" sz="1700" dirty="0">
                <a:latin typeface="+mn-ea"/>
              </a:rPr>
              <a:t>매매계약체결</a:t>
            </a:r>
            <a:endParaRPr lang="en-US" altLang="ko-KR" sz="1700" dirty="0">
              <a:latin typeface="+mn-ea"/>
            </a:endParaRPr>
          </a:p>
          <a:p>
            <a:r>
              <a:rPr lang="en-US" altLang="ko-KR" sz="1700" dirty="0">
                <a:latin typeface="+mn-ea"/>
              </a:rPr>
              <a:t>Payment : COD</a:t>
            </a:r>
          </a:p>
          <a:p>
            <a:r>
              <a:rPr lang="en-US" altLang="ko-KR" sz="1700" dirty="0">
                <a:latin typeface="+mn-ea"/>
              </a:rPr>
              <a:t>Shipment : By OCT. 31, 2017</a:t>
            </a:r>
            <a:endParaRPr lang="ko-KR" altLang="en-US" sz="1700" dirty="0">
              <a:latin typeface="+mn-ea"/>
            </a:endParaRPr>
          </a:p>
        </p:txBody>
      </p:sp>
      <p:sp>
        <p:nvSpPr>
          <p:cNvPr id="38" name="TextBox 44"/>
          <p:cNvSpPr txBox="1">
            <a:spLocks noChangeArrowheads="1"/>
          </p:cNvSpPr>
          <p:nvPr/>
        </p:nvSpPr>
        <p:spPr bwMode="auto">
          <a:xfrm>
            <a:off x="3308321" y="4364757"/>
            <a:ext cx="1512888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>
                <a:latin typeface="+mn-ea"/>
              </a:rPr>
              <a:t>2.</a:t>
            </a:r>
            <a:r>
              <a:rPr lang="ko-KR" altLang="en-US" sz="1700">
                <a:latin typeface="+mn-ea"/>
              </a:rPr>
              <a:t>물품선적</a:t>
            </a:r>
          </a:p>
        </p:txBody>
      </p:sp>
      <p:sp>
        <p:nvSpPr>
          <p:cNvPr id="39" name="TextBox 46"/>
          <p:cNvSpPr txBox="1">
            <a:spLocks noChangeArrowheads="1"/>
          </p:cNvSpPr>
          <p:nvPr/>
        </p:nvSpPr>
        <p:spPr bwMode="auto">
          <a:xfrm>
            <a:off x="1939896" y="2677244"/>
            <a:ext cx="1512888" cy="11387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 dirty="0">
                <a:latin typeface="+mn-ea"/>
              </a:rPr>
              <a:t>3.</a:t>
            </a:r>
            <a:r>
              <a:rPr lang="ko-KR" altLang="en-US" sz="1700" dirty="0">
                <a:latin typeface="+mn-ea"/>
              </a:rPr>
              <a:t>서류송부</a:t>
            </a:r>
            <a:endParaRPr lang="en-US" altLang="ko-KR" sz="1700" dirty="0">
              <a:latin typeface="+mn-ea"/>
            </a:endParaRPr>
          </a:p>
          <a:p>
            <a:r>
              <a:rPr lang="en-US" altLang="ko-KR" sz="1700" dirty="0">
                <a:latin typeface="+mn-ea"/>
              </a:rPr>
              <a:t>   (1) B/L</a:t>
            </a:r>
          </a:p>
          <a:p>
            <a:r>
              <a:rPr lang="en-US" altLang="ko-KR" sz="1700" dirty="0">
                <a:latin typeface="+mn-ea"/>
              </a:rPr>
              <a:t>   (2) Invoice + P/L </a:t>
            </a:r>
            <a:r>
              <a:rPr lang="ko-KR" altLang="en-US" sz="1700" dirty="0">
                <a:latin typeface="+mn-ea"/>
              </a:rPr>
              <a:t>등</a:t>
            </a:r>
          </a:p>
        </p:txBody>
      </p:sp>
      <p:sp>
        <p:nvSpPr>
          <p:cNvPr id="40" name="TextBox 47"/>
          <p:cNvSpPr txBox="1">
            <a:spLocks noChangeArrowheads="1"/>
          </p:cNvSpPr>
          <p:nvPr/>
        </p:nvSpPr>
        <p:spPr bwMode="auto">
          <a:xfrm>
            <a:off x="747684" y="2454994"/>
            <a:ext cx="1008062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>
                <a:latin typeface="+mn-ea"/>
              </a:rPr>
              <a:t>6.</a:t>
            </a:r>
            <a:r>
              <a:rPr lang="ko-KR" altLang="en-US" sz="1700">
                <a:latin typeface="+mn-ea"/>
              </a:rPr>
              <a:t>송금</a:t>
            </a:r>
          </a:p>
        </p:txBody>
      </p:sp>
      <p:sp>
        <p:nvSpPr>
          <p:cNvPr id="41" name="TextBox 48"/>
          <p:cNvSpPr txBox="1">
            <a:spLocks noChangeArrowheads="1"/>
          </p:cNvSpPr>
          <p:nvPr/>
        </p:nvSpPr>
        <p:spPr bwMode="auto">
          <a:xfrm>
            <a:off x="6764309" y="3109044"/>
            <a:ext cx="1512887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 b="1" dirty="0">
                <a:latin typeface="+mn-ea"/>
              </a:rPr>
              <a:t>5.</a:t>
            </a:r>
            <a:r>
              <a:rPr lang="ko-KR" altLang="en-US" sz="1700" b="1" dirty="0">
                <a:latin typeface="+mn-ea"/>
              </a:rPr>
              <a:t>대금결제</a:t>
            </a:r>
          </a:p>
        </p:txBody>
      </p:sp>
      <p:sp>
        <p:nvSpPr>
          <p:cNvPr id="42" name="TextBox 49"/>
          <p:cNvSpPr txBox="1">
            <a:spLocks noChangeArrowheads="1"/>
          </p:cNvSpPr>
          <p:nvPr/>
        </p:nvSpPr>
        <p:spPr bwMode="auto">
          <a:xfrm>
            <a:off x="6476970" y="3644032"/>
            <a:ext cx="2271493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700" b="1" dirty="0">
                <a:latin typeface="+mn-ea"/>
              </a:rPr>
              <a:t>5.</a:t>
            </a:r>
            <a:r>
              <a:rPr lang="ko-KR" altLang="en-US" sz="1700" b="1" dirty="0">
                <a:latin typeface="+mn-ea"/>
              </a:rPr>
              <a:t>상품 </a:t>
            </a:r>
            <a:r>
              <a:rPr lang="en-US" altLang="ko-KR" sz="1700" b="1" dirty="0">
                <a:latin typeface="+mn-ea"/>
              </a:rPr>
              <a:t>or </a:t>
            </a:r>
            <a:r>
              <a:rPr lang="ko-KR" altLang="en-US" sz="1700" b="1" dirty="0">
                <a:latin typeface="+mn-ea"/>
              </a:rPr>
              <a:t>서류인도</a:t>
            </a:r>
          </a:p>
        </p:txBody>
      </p:sp>
      <p:sp>
        <p:nvSpPr>
          <p:cNvPr id="43" name="TextBox 50"/>
          <p:cNvSpPr txBox="1">
            <a:spLocks noChangeArrowheads="1"/>
          </p:cNvSpPr>
          <p:nvPr/>
        </p:nvSpPr>
        <p:spPr bwMode="auto">
          <a:xfrm>
            <a:off x="4756121" y="3999632"/>
            <a:ext cx="1512888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>
                <a:latin typeface="+mn-ea"/>
              </a:rPr>
              <a:t>4.</a:t>
            </a:r>
            <a:r>
              <a:rPr lang="ko-KR" altLang="en-US" sz="1700">
                <a:latin typeface="+mn-ea"/>
              </a:rPr>
              <a:t>상품검사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500034" y="1071546"/>
            <a:ext cx="4500594" cy="494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altLang="ko-KR" sz="2000" dirty="0"/>
              <a:t>(2) COD(Cash On Delivery)</a:t>
            </a:r>
            <a:r>
              <a:rPr lang="ko-KR" altLang="en-US" sz="2000" dirty="0"/>
              <a:t>의 흐름도</a:t>
            </a:r>
          </a:p>
        </p:txBody>
      </p:sp>
      <p:sp>
        <p:nvSpPr>
          <p:cNvPr id="2" name="타원 1"/>
          <p:cNvSpPr/>
          <p:nvPr/>
        </p:nvSpPr>
        <p:spPr>
          <a:xfrm>
            <a:off x="6341017" y="2913679"/>
            <a:ext cx="2119415" cy="13676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Remittance Base</a:t>
            </a:r>
            <a:endParaRPr lang="ko-KR" altLang="en-US" sz="2400" dirty="0"/>
          </a:p>
        </p:txBody>
      </p:sp>
      <p:cxnSp>
        <p:nvCxnSpPr>
          <p:cNvPr id="46" name="직선 연결선 45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3543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609329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(3) CAD(Cash Against Document)</a:t>
            </a:r>
            <a:r>
              <a:rPr lang="ko-KR" altLang="en-US" sz="1500" dirty="0">
                <a:latin typeface="+mn-ea"/>
              </a:rPr>
              <a:t>의 정의 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동시결제방식</a:t>
            </a:r>
            <a:r>
              <a:rPr lang="en-US" altLang="ko-KR" sz="1500" dirty="0">
                <a:latin typeface="+mn-ea"/>
              </a:rPr>
              <a:t>)</a:t>
            </a:r>
            <a:endParaRPr lang="ko-KR" altLang="en-US" sz="1500" dirty="0">
              <a:latin typeface="+mn-ea"/>
            </a:endParaRP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서류상환결제방식</a:t>
            </a:r>
            <a:r>
              <a:rPr lang="en-US" altLang="ko-KR" sz="1500" dirty="0">
                <a:latin typeface="+mn-ea"/>
              </a:rPr>
              <a:t>(Cash Against Document)</a:t>
            </a: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수출자가 상품을 </a:t>
            </a:r>
            <a:r>
              <a:rPr lang="ko-KR" altLang="en-US" sz="1500" b="1" u="sng" dirty="0">
                <a:latin typeface="+mn-ea"/>
              </a:rPr>
              <a:t>선적한 후</a:t>
            </a:r>
            <a:r>
              <a:rPr lang="ko-KR" altLang="en-US" sz="1500" dirty="0">
                <a:latin typeface="+mn-ea"/>
              </a:rPr>
              <a:t> 수출국에 소재하는 수입자의 지사나 대리인 등에게 선적 서류를 제시하면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그 지사나 대리점은 당해 서류와 상환으로 상품 대금을 결제하는 방식의 거래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(4) CAD(Cash Against Document)</a:t>
            </a:r>
            <a:r>
              <a:rPr lang="ko-KR" altLang="en-US" sz="1500" dirty="0">
                <a:latin typeface="+mn-ea"/>
              </a:rPr>
              <a:t>의 특성</a:t>
            </a: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dirty="0">
                <a:latin typeface="+mn-ea"/>
              </a:rPr>
              <a:t>물품의 품질이나 수출자의 사기 등에 대비해 </a:t>
            </a:r>
            <a:br>
              <a:rPr lang="ko-KR" altLang="en-US" sz="1500" dirty="0">
                <a:latin typeface="+mn-ea"/>
              </a:rPr>
            </a:br>
            <a:r>
              <a:rPr lang="ko-KR" altLang="en-US" sz="1500" b="1" u="sng" dirty="0">
                <a:latin typeface="+mn-ea"/>
              </a:rPr>
              <a:t>수입자의 대리인이 선적 전 검사</a:t>
            </a:r>
            <a:r>
              <a:rPr lang="en-US" altLang="ko-KR" sz="1500" b="1" u="sng" dirty="0">
                <a:latin typeface="+mn-ea"/>
              </a:rPr>
              <a:t>(Pre Shipment Inspection, PSI)</a:t>
            </a:r>
            <a:r>
              <a:rPr lang="ko-KR" altLang="en-US" sz="1500" b="1" u="sng" dirty="0">
                <a:latin typeface="+mn-ea"/>
              </a:rPr>
              <a:t>를 의뢰</a:t>
            </a:r>
            <a:r>
              <a:rPr lang="en-US" altLang="ko-KR" sz="1500" b="1" u="sng" dirty="0">
                <a:latin typeface="+mn-ea"/>
              </a:rPr>
              <a:t>,</a:t>
            </a:r>
            <a:r>
              <a:rPr lang="ko-KR" altLang="en-US" sz="1500" b="1" u="sng" dirty="0">
                <a:latin typeface="+mn-ea"/>
              </a:rPr>
              <a:t>상품에 관한 불확실성을 제거</a:t>
            </a:r>
            <a:endParaRPr lang="en-US" altLang="ko-KR" sz="1500" b="1" u="sng" dirty="0">
              <a:latin typeface="+mn-ea"/>
            </a:endParaRP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en-US" altLang="ko-KR" sz="1500" b="1" u="sng" dirty="0">
                <a:latin typeface="+mn-ea"/>
              </a:rPr>
              <a:t>PSI</a:t>
            </a:r>
            <a:r>
              <a:rPr lang="ko-KR" altLang="en-US" sz="1500" b="1" u="sng" dirty="0">
                <a:latin typeface="+mn-ea"/>
              </a:rPr>
              <a:t>가 불가능할 경우 수입자가 지정한 공인검사기관을 통하여 검사를 진행하고 검사증명서</a:t>
            </a:r>
            <a:r>
              <a:rPr lang="en-US" altLang="ko-KR" sz="1500" b="1" u="sng" dirty="0">
                <a:latin typeface="+mn-ea"/>
              </a:rPr>
              <a:t>(Inspection Certificate, I/C)</a:t>
            </a:r>
            <a:r>
              <a:rPr lang="ko-KR" altLang="en-US" sz="1500" b="1" u="sng" dirty="0">
                <a:latin typeface="+mn-ea"/>
              </a:rPr>
              <a:t>를</a:t>
            </a:r>
            <a:r>
              <a:rPr lang="en-US" altLang="ko-KR" sz="1500" b="1" u="sng" dirty="0">
                <a:latin typeface="+mn-ea"/>
              </a:rPr>
              <a:t> </a:t>
            </a:r>
            <a:r>
              <a:rPr lang="ko-KR" altLang="en-US" sz="1500" b="1" u="sng" dirty="0">
                <a:latin typeface="+mn-ea"/>
              </a:rPr>
              <a:t>선적서류에 첨부</a:t>
            </a:r>
          </a:p>
          <a:p>
            <a:pPr lvl="2">
              <a:lnSpc>
                <a:spcPct val="150000"/>
              </a:lnSpc>
              <a:spcBef>
                <a:spcPct val="0"/>
              </a:spcBef>
            </a:pPr>
            <a:r>
              <a:rPr lang="ko-KR" altLang="en-US" sz="1500" b="1" u="sng" dirty="0">
                <a:latin typeface="+mn-ea"/>
              </a:rPr>
              <a:t>수출자의 입장에서는 </a:t>
            </a:r>
            <a:r>
              <a:rPr lang="ko-KR" altLang="en-US" sz="1500" b="1" u="sng" dirty="0" err="1">
                <a:latin typeface="+mn-ea"/>
              </a:rPr>
              <a:t>사후송금방식이므로</a:t>
            </a:r>
            <a:r>
              <a:rPr lang="ko-KR" altLang="en-US" sz="1500" b="1" u="sng" dirty="0">
                <a:latin typeface="+mn-ea"/>
              </a:rPr>
              <a:t> 수입자가 서류인수를 거부하게 되면 대금회수가 곤란</a:t>
            </a:r>
            <a:r>
              <a:rPr lang="ko-KR" altLang="en-US" sz="1500" dirty="0">
                <a:latin typeface="+mn-ea"/>
              </a:rPr>
              <a:t>하므로 신용이 확실한 고정거래선 또는 본지사간의 결제수단으로 활용됨</a:t>
            </a:r>
            <a:r>
              <a:rPr lang="en-US" altLang="ko-KR" sz="1500" dirty="0">
                <a:latin typeface="+mn-ea"/>
              </a:rPr>
              <a:t>.</a:t>
            </a:r>
          </a:p>
          <a:p>
            <a:pPr lvl="2">
              <a:lnSpc>
                <a:spcPct val="150000"/>
              </a:lnSpc>
              <a:spcBef>
                <a:spcPct val="0"/>
              </a:spcBef>
              <a:buNone/>
            </a:pPr>
            <a:endParaRPr lang="en-US" altLang="ko-KR" sz="2000" dirty="0">
              <a:solidFill>
                <a:schemeClr val="bg1"/>
              </a:solidFill>
              <a:latin typeface="+mn-ea"/>
            </a:endParaRPr>
          </a:p>
          <a:p>
            <a:pPr marL="633413" lvl="2" indent="-279400">
              <a:lnSpc>
                <a:spcPct val="150000"/>
              </a:lnSpc>
              <a:spcBef>
                <a:spcPct val="0"/>
              </a:spcBef>
              <a:buNone/>
            </a:pPr>
            <a:endParaRPr lang="en-US" altLang="ko-KR" sz="2000" dirty="0">
              <a:solidFill>
                <a:schemeClr val="bg2"/>
              </a:solidFill>
            </a:endParaRPr>
          </a:p>
          <a:p>
            <a:pPr>
              <a:buNone/>
            </a:pPr>
            <a:endParaRPr lang="ko-KR" altLang="en-US" sz="2000" dirty="0"/>
          </a:p>
          <a:p>
            <a:pPr marL="265113" indent="-265113">
              <a:lnSpc>
                <a:spcPct val="130000"/>
              </a:lnSpc>
              <a:buNone/>
            </a:pPr>
            <a:endParaRPr lang="ko-KR" altLang="en-US" sz="2000" dirty="0">
              <a:solidFill>
                <a:schemeClr val="bg2"/>
              </a:solidFill>
            </a:endParaRPr>
          </a:p>
          <a:p>
            <a:pPr marL="265113" indent="-265113">
              <a:lnSpc>
                <a:spcPct val="130000"/>
              </a:lnSpc>
              <a:buNone/>
            </a:pPr>
            <a:endParaRPr lang="ko-KR" altLang="en-US" sz="2000" dirty="0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Remittance Base</a:t>
            </a:r>
            <a:endParaRPr lang="ko-KR" altLang="en-US" sz="24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46734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500034" y="1071546"/>
            <a:ext cx="5786478" cy="49449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altLang="ko-KR" sz="2000" dirty="0"/>
              <a:t>(5) CAD(Cash Against Document)</a:t>
            </a:r>
            <a:r>
              <a:rPr lang="ko-KR" altLang="en-US" sz="2000" dirty="0"/>
              <a:t>의 흐름도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742918" y="4508773"/>
            <a:ext cx="2214563" cy="1071562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 err="1">
                <a:solidFill>
                  <a:schemeClr val="tx1"/>
                </a:solidFill>
                <a:latin typeface="+mn-ea"/>
              </a:rPr>
              <a:t>수출자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215031" y="4653235"/>
            <a:ext cx="2214562" cy="1071563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 err="1">
                <a:solidFill>
                  <a:schemeClr val="tx1"/>
                </a:solidFill>
                <a:latin typeface="+mn-ea"/>
              </a:rPr>
              <a:t>수입자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669893" y="2060848"/>
            <a:ext cx="2214563" cy="1071562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수입자의</a:t>
            </a:r>
            <a:endParaRPr lang="en-US" altLang="ko-KR" sz="1700" dirty="0">
              <a:solidFill>
                <a:schemeClr val="tx1"/>
              </a:solidFill>
              <a:latin typeface="+mn-ea"/>
            </a:endParaRPr>
          </a:p>
          <a:p>
            <a:pPr algn="ctr">
              <a:defRPr/>
            </a:pP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대리인</a:t>
            </a:r>
            <a:r>
              <a:rPr lang="en-US" altLang="ko-KR" sz="1700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은행</a:t>
            </a:r>
            <a:r>
              <a:rPr lang="en-US" altLang="ko-KR" sz="1700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700" dirty="0" err="1">
                <a:solidFill>
                  <a:schemeClr val="tx1"/>
                </a:solidFill>
                <a:latin typeface="+mn-ea"/>
              </a:rPr>
              <a:t>포워더</a:t>
            </a:r>
            <a:r>
              <a:rPr lang="ko-KR" altLang="en-US" sz="1700" dirty="0">
                <a:solidFill>
                  <a:schemeClr val="tx1"/>
                </a:solidFill>
                <a:latin typeface="+mn-ea"/>
              </a:rPr>
              <a:t> 등</a:t>
            </a:r>
            <a:r>
              <a:rPr lang="en-US" altLang="ko-KR" sz="1700" dirty="0">
                <a:solidFill>
                  <a:schemeClr val="tx1"/>
                </a:solidFill>
                <a:latin typeface="+mn-ea"/>
              </a:rPr>
              <a:t>)</a:t>
            </a:r>
          </a:p>
        </p:txBody>
      </p:sp>
      <p:cxnSp>
        <p:nvCxnSpPr>
          <p:cNvPr id="46" name="직선 화살표 연결선 45"/>
          <p:cNvCxnSpPr/>
          <p:nvPr/>
        </p:nvCxnSpPr>
        <p:spPr>
          <a:xfrm rot="5400000">
            <a:off x="1570799" y="3823767"/>
            <a:ext cx="1368425" cy="1588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/>
          <p:cNvCxnSpPr/>
          <p:nvPr/>
        </p:nvCxnSpPr>
        <p:spPr>
          <a:xfrm rot="5400000" flipH="1" flipV="1">
            <a:off x="562737" y="3825354"/>
            <a:ext cx="1368425" cy="1587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>
            <a:off x="2901918" y="2132285"/>
            <a:ext cx="4249738" cy="2447925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2974943" y="4869135"/>
            <a:ext cx="3240088" cy="1588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>
            <a:off x="2974943" y="5372373"/>
            <a:ext cx="3240088" cy="1587"/>
          </a:xfrm>
          <a:prstGeom prst="straightConnector1">
            <a:avLst/>
          </a:prstGeom>
          <a:ln w="66675" cap="sq">
            <a:solidFill>
              <a:schemeClr val="tx1"/>
            </a:solidFill>
            <a:miter lim="800000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19"/>
          <p:cNvSpPr txBox="1">
            <a:spLocks noChangeArrowheads="1"/>
          </p:cNvSpPr>
          <p:nvPr/>
        </p:nvSpPr>
        <p:spPr bwMode="auto">
          <a:xfrm>
            <a:off x="3622643" y="4161110"/>
            <a:ext cx="2378075" cy="6155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 dirty="0">
                <a:latin typeface="+mn-ea"/>
              </a:rPr>
              <a:t>2. </a:t>
            </a:r>
            <a:r>
              <a:rPr lang="ko-KR" altLang="en-US" sz="1700" b="1" u="sng" dirty="0" err="1">
                <a:latin typeface="+mn-ea"/>
              </a:rPr>
              <a:t>선적전</a:t>
            </a:r>
            <a:r>
              <a:rPr lang="ko-KR" altLang="en-US" sz="1700" b="1" u="sng" dirty="0">
                <a:latin typeface="+mn-ea"/>
              </a:rPr>
              <a:t> 검사</a:t>
            </a:r>
            <a:r>
              <a:rPr lang="en-US" altLang="ko-KR" sz="1700" b="1" u="sng" dirty="0">
                <a:latin typeface="+mn-ea"/>
              </a:rPr>
              <a:t>(PSI)</a:t>
            </a:r>
            <a:r>
              <a:rPr lang="ko-KR" altLang="en-US" sz="1700" b="1" u="sng" dirty="0">
                <a:latin typeface="+mn-ea"/>
              </a:rPr>
              <a:t> </a:t>
            </a:r>
            <a:r>
              <a:rPr lang="ko-KR" altLang="en-US" sz="1700" dirty="0">
                <a:latin typeface="+mn-ea"/>
              </a:rPr>
              <a:t>후 </a:t>
            </a:r>
            <a:endParaRPr lang="en-US" altLang="ko-KR" sz="1700" dirty="0">
              <a:latin typeface="+mn-ea"/>
            </a:endParaRPr>
          </a:p>
          <a:p>
            <a:r>
              <a:rPr lang="en-US" altLang="ko-KR" sz="1700" dirty="0">
                <a:latin typeface="+mn-ea"/>
              </a:rPr>
              <a:t>    </a:t>
            </a:r>
            <a:r>
              <a:rPr lang="ko-KR" altLang="en-US" sz="1700" dirty="0">
                <a:latin typeface="+mn-ea"/>
              </a:rPr>
              <a:t>상품선적</a:t>
            </a:r>
          </a:p>
        </p:txBody>
      </p:sp>
      <p:sp>
        <p:nvSpPr>
          <p:cNvPr id="53" name="TextBox 21"/>
          <p:cNvSpPr txBox="1">
            <a:spLocks noChangeArrowheads="1"/>
          </p:cNvSpPr>
          <p:nvPr/>
        </p:nvSpPr>
        <p:spPr bwMode="auto">
          <a:xfrm>
            <a:off x="525904" y="3506038"/>
            <a:ext cx="1547813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 b="1" dirty="0">
                <a:latin typeface="+mn-ea"/>
              </a:rPr>
              <a:t>3.</a:t>
            </a:r>
            <a:r>
              <a:rPr lang="ko-KR" altLang="en-US" sz="1700" b="1" dirty="0">
                <a:latin typeface="+mn-ea"/>
              </a:rPr>
              <a:t>서류 제시</a:t>
            </a:r>
          </a:p>
        </p:txBody>
      </p:sp>
      <p:sp>
        <p:nvSpPr>
          <p:cNvPr id="54" name="TextBox 22"/>
          <p:cNvSpPr txBox="1">
            <a:spLocks noChangeArrowheads="1"/>
          </p:cNvSpPr>
          <p:nvPr/>
        </p:nvSpPr>
        <p:spPr bwMode="auto">
          <a:xfrm>
            <a:off x="2254218" y="3500710"/>
            <a:ext cx="1669710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700" b="1" dirty="0">
                <a:latin typeface="+mn-ea"/>
              </a:rPr>
              <a:t>3. </a:t>
            </a:r>
            <a:r>
              <a:rPr lang="ko-KR" altLang="en-US" sz="1700" b="1" dirty="0">
                <a:latin typeface="+mn-ea"/>
              </a:rPr>
              <a:t>대금지급</a:t>
            </a:r>
          </a:p>
        </p:txBody>
      </p:sp>
      <p:sp>
        <p:nvSpPr>
          <p:cNvPr id="55" name="TextBox 23"/>
          <p:cNvSpPr txBox="1">
            <a:spLocks noChangeArrowheads="1"/>
          </p:cNvSpPr>
          <p:nvPr/>
        </p:nvSpPr>
        <p:spPr bwMode="auto">
          <a:xfrm>
            <a:off x="4559268" y="2740298"/>
            <a:ext cx="1943100" cy="3539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700">
                <a:latin typeface="+mn-ea"/>
              </a:rPr>
              <a:t>4. </a:t>
            </a:r>
            <a:r>
              <a:rPr lang="ko-KR" altLang="en-US" sz="1700">
                <a:latin typeface="+mn-ea"/>
              </a:rPr>
              <a:t>서류송부</a:t>
            </a:r>
          </a:p>
        </p:txBody>
      </p:sp>
      <p:sp>
        <p:nvSpPr>
          <p:cNvPr id="18" name="TextBox 43"/>
          <p:cNvSpPr txBox="1">
            <a:spLocks noChangeArrowheads="1"/>
          </p:cNvSpPr>
          <p:nvPr/>
        </p:nvSpPr>
        <p:spPr bwMode="auto">
          <a:xfrm>
            <a:off x="2929464" y="5431090"/>
            <a:ext cx="3207572" cy="877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700" dirty="0">
                <a:latin typeface="+mn-ea"/>
              </a:rPr>
              <a:t>1.</a:t>
            </a:r>
            <a:r>
              <a:rPr lang="ko-KR" altLang="en-US" sz="1700" dirty="0">
                <a:latin typeface="+mn-ea"/>
              </a:rPr>
              <a:t>매매계약체결</a:t>
            </a:r>
            <a:endParaRPr lang="en-US" altLang="ko-KR" sz="1700" dirty="0">
              <a:latin typeface="+mn-ea"/>
            </a:endParaRPr>
          </a:p>
          <a:p>
            <a:r>
              <a:rPr lang="en-US" altLang="ko-KR" sz="1700" dirty="0">
                <a:latin typeface="+mn-ea"/>
              </a:rPr>
              <a:t>Payment : CAD</a:t>
            </a:r>
          </a:p>
          <a:p>
            <a:r>
              <a:rPr lang="en-US" altLang="ko-KR" sz="1700" dirty="0">
                <a:latin typeface="+mn-ea"/>
              </a:rPr>
              <a:t>Shipment : By OCT. 31, 2017</a:t>
            </a:r>
            <a:endParaRPr lang="ko-KR" altLang="en-US" sz="1700" dirty="0">
              <a:latin typeface="+mn-ea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67544" y="3141935"/>
            <a:ext cx="3083091" cy="10191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Remittance Base</a:t>
            </a:r>
            <a:endParaRPr lang="ko-KR" altLang="en-US" sz="2400" dirty="0"/>
          </a:p>
        </p:txBody>
      </p:sp>
      <p:cxnSp>
        <p:nvCxnSpPr>
          <p:cNvPr id="22" name="직선 연결선 21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5185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내용 개체 틀 20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21288"/>
          </a:xfrm>
        </p:spPr>
        <p:txBody>
          <a:bodyPr>
            <a:noAutofit/>
          </a:bodyPr>
          <a:lstStyle/>
          <a:p>
            <a:pPr marL="811213" lvl="2" indent="-811213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1. </a:t>
            </a:r>
            <a:r>
              <a:rPr lang="ko-KR" altLang="en-US" sz="1500" dirty="0">
                <a:latin typeface="+mn-ea"/>
              </a:rPr>
              <a:t>사후송금 결제방식에 대한 수출자의 실무적 유의사항</a:t>
            </a:r>
            <a:r>
              <a:rPr lang="en-US" altLang="ko-KR" sz="1500" dirty="0">
                <a:latin typeface="+mn-ea"/>
              </a:rPr>
              <a:t>. 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① </a:t>
            </a:r>
            <a:r>
              <a:rPr lang="ko-KR" altLang="en-US" sz="1500" dirty="0" err="1">
                <a:latin typeface="+mn-ea"/>
                <a:sym typeface="Wingdings" pitchFamily="2" charset="2"/>
              </a:rPr>
              <a:t>수출자는</a:t>
            </a:r>
            <a:r>
              <a:rPr lang="ko-KR" altLang="en-US" sz="1500" dirty="0">
                <a:latin typeface="+mn-ea"/>
                <a:sym typeface="Wingdings" pitchFamily="2" charset="2"/>
              </a:rPr>
              <a:t> </a:t>
            </a:r>
            <a:r>
              <a:rPr lang="ko-KR" altLang="en-US" sz="1500" dirty="0" err="1">
                <a:latin typeface="+mn-ea"/>
                <a:sym typeface="Wingdings" pitchFamily="2" charset="2"/>
              </a:rPr>
              <a:t>수입자에</a:t>
            </a:r>
            <a:r>
              <a:rPr lang="ko-KR" altLang="en-US" sz="1500" dirty="0">
                <a:latin typeface="+mn-ea"/>
                <a:sym typeface="Wingdings" pitchFamily="2" charset="2"/>
              </a:rPr>
              <a:t> 대한 신용조회 실시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② </a:t>
            </a:r>
            <a:r>
              <a:rPr lang="ko-KR" altLang="en-US" sz="1500" dirty="0">
                <a:latin typeface="+mn-ea"/>
                <a:sym typeface="Wingdings" pitchFamily="2" charset="2"/>
              </a:rPr>
              <a:t>수출대금회수의 안전장치로서 수출보험에 가입 </a:t>
            </a:r>
            <a:r>
              <a:rPr lang="en-US" altLang="ko-KR" sz="1500" u="sng" dirty="0">
                <a:latin typeface="+mn-ea"/>
                <a:sym typeface="Wingdings" pitchFamily="2" charset="2"/>
              </a:rPr>
              <a:t>(</a:t>
            </a:r>
            <a:r>
              <a:rPr lang="ko-KR" altLang="en-US" sz="1500" u="sng" dirty="0">
                <a:latin typeface="+mn-ea"/>
                <a:sym typeface="Wingdings" pitchFamily="2" charset="2"/>
              </a:rPr>
              <a:t>수출보험은 수입자의 신용등급이 가입 가능 등급으로 확인만 되면 송금</a:t>
            </a:r>
            <a:r>
              <a:rPr lang="en-US" altLang="ko-KR" sz="1500" u="sng" dirty="0">
                <a:latin typeface="+mn-ea"/>
                <a:sym typeface="Wingdings" pitchFamily="2" charset="2"/>
              </a:rPr>
              <a:t>, </a:t>
            </a:r>
            <a:r>
              <a:rPr lang="ko-KR" altLang="en-US" sz="1500" u="sng" dirty="0">
                <a:latin typeface="+mn-ea"/>
                <a:sym typeface="Wingdings" pitchFamily="2" charset="2"/>
              </a:rPr>
              <a:t>추심</a:t>
            </a:r>
            <a:r>
              <a:rPr lang="en-US" altLang="ko-KR" sz="1500" u="sng" dirty="0">
                <a:latin typeface="+mn-ea"/>
                <a:sym typeface="Wingdings" pitchFamily="2" charset="2"/>
              </a:rPr>
              <a:t>, </a:t>
            </a:r>
            <a:r>
              <a:rPr lang="ko-KR" altLang="en-US" sz="1500" u="sng" dirty="0">
                <a:latin typeface="+mn-ea"/>
                <a:sym typeface="Wingdings" pitchFamily="2" charset="2"/>
              </a:rPr>
              <a:t>신용장 방식 모두 가입 가능</a:t>
            </a:r>
            <a:r>
              <a:rPr lang="en-US" altLang="ko-KR" sz="1500" u="sng" dirty="0">
                <a:latin typeface="+mn-ea"/>
                <a:sym typeface="Wingdings" pitchFamily="2" charset="2"/>
              </a:rPr>
              <a:t>)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③ </a:t>
            </a:r>
            <a:r>
              <a:rPr lang="ko-KR" altLang="en-US" sz="1500" dirty="0">
                <a:latin typeface="+mn-ea"/>
                <a:sym typeface="Wingdings" pitchFamily="2" charset="2"/>
              </a:rPr>
              <a:t>수입자의 신용이 낮거나 수출보험 대상이 아닌 경우 대금을 조금 할인하여 주더라도 </a:t>
            </a:r>
            <a:r>
              <a:rPr lang="en-US" altLang="ko-KR" sz="1500" dirty="0">
                <a:latin typeface="+mn-ea"/>
                <a:sym typeface="Wingdings" pitchFamily="2" charset="2"/>
              </a:rPr>
              <a:t>L/C </a:t>
            </a:r>
            <a:r>
              <a:rPr lang="ko-KR" altLang="en-US" sz="1500" dirty="0">
                <a:latin typeface="+mn-ea"/>
                <a:sym typeface="Wingdings" pitchFamily="2" charset="2"/>
              </a:rPr>
              <a:t>거래로 유도</a:t>
            </a:r>
            <a:r>
              <a:rPr lang="en-US" altLang="ko-KR" sz="1500" dirty="0">
                <a:latin typeface="+mn-ea"/>
                <a:sym typeface="Wingdings" pitchFamily="2" charset="2"/>
              </a:rPr>
              <a:t>(</a:t>
            </a:r>
            <a:r>
              <a:rPr lang="ko-KR" altLang="en-US" sz="1500" dirty="0">
                <a:latin typeface="+mn-ea"/>
                <a:sym typeface="Wingdings" pitchFamily="2" charset="2"/>
              </a:rPr>
              <a:t>은행이 채무자 역할</a:t>
            </a:r>
            <a:r>
              <a:rPr lang="en-US" altLang="ko-KR" sz="1500" dirty="0">
                <a:latin typeface="+mn-ea"/>
                <a:sym typeface="Wingdings" pitchFamily="2" charset="2"/>
              </a:rPr>
              <a:t>)</a:t>
            </a: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④ </a:t>
            </a:r>
            <a:r>
              <a:rPr lang="ko-KR" altLang="en-US" sz="1500" dirty="0">
                <a:latin typeface="+mn-ea"/>
                <a:sym typeface="Wingdings" pitchFamily="2" charset="2"/>
              </a:rPr>
              <a:t>수입자의 거래은행에서 발급하는 은행 보증서</a:t>
            </a:r>
            <a:r>
              <a:rPr lang="en-US" altLang="ko-KR" sz="1500" dirty="0">
                <a:latin typeface="+mn-ea"/>
                <a:sym typeface="Wingdings" pitchFamily="2" charset="2"/>
              </a:rPr>
              <a:t>(Bank Guarantee=Stand-by credit=Bond)</a:t>
            </a:r>
            <a:r>
              <a:rPr lang="ko-KR" altLang="en-US" sz="1500" dirty="0">
                <a:latin typeface="+mn-ea"/>
                <a:sym typeface="Wingdings" pitchFamily="2" charset="2"/>
              </a:rPr>
              <a:t> 방식으로 진행 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⑤ </a:t>
            </a:r>
            <a:r>
              <a:rPr lang="ko-KR" altLang="en-US" sz="1500" dirty="0">
                <a:latin typeface="+mn-ea"/>
                <a:sym typeface="Wingdings" pitchFamily="2" charset="2"/>
              </a:rPr>
              <a:t>동시결제방식 사용</a:t>
            </a:r>
            <a:r>
              <a:rPr lang="en-US" altLang="ko-KR" sz="1500" dirty="0">
                <a:latin typeface="+mn-ea"/>
                <a:sym typeface="Wingdings" pitchFamily="2" charset="2"/>
              </a:rPr>
              <a:t></a:t>
            </a:r>
            <a:r>
              <a:rPr lang="ko-KR" altLang="en-US" sz="1500" u="sng" dirty="0">
                <a:latin typeface="+mn-ea"/>
                <a:sym typeface="Wingdings" pitchFamily="2" charset="2"/>
              </a:rPr>
              <a:t>수출자에게는 일반 사후송금보다 피해를 줄이는 방법</a:t>
            </a:r>
            <a:endParaRPr lang="en-US" altLang="ko-KR" sz="1500" u="sng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    - COD (Cash on Delivery) : </a:t>
            </a:r>
            <a:r>
              <a:rPr lang="ko-KR" altLang="en-US" sz="1500" dirty="0">
                <a:latin typeface="+mn-ea"/>
                <a:sym typeface="Wingdings" pitchFamily="2" charset="2"/>
              </a:rPr>
              <a:t>수출자의 </a:t>
            </a:r>
            <a:r>
              <a:rPr lang="en-US" altLang="ko-KR" sz="1500" dirty="0">
                <a:latin typeface="+mn-ea"/>
                <a:sym typeface="Wingdings" pitchFamily="2" charset="2"/>
              </a:rPr>
              <a:t>Agent(</a:t>
            </a:r>
            <a:r>
              <a:rPr lang="ko-KR" altLang="en-US" sz="1500" dirty="0">
                <a:latin typeface="+mn-ea"/>
                <a:sym typeface="Wingdings" pitchFamily="2" charset="2"/>
              </a:rPr>
              <a:t>거래은행의 해외 지점 가능</a:t>
            </a:r>
            <a:r>
              <a:rPr lang="en-US" altLang="ko-KR" sz="1500" dirty="0">
                <a:latin typeface="+mn-ea"/>
                <a:sym typeface="Wingdings" pitchFamily="2" charset="2"/>
              </a:rPr>
              <a:t>)</a:t>
            </a:r>
            <a:r>
              <a:rPr lang="ko-KR" altLang="en-US" sz="1500" dirty="0">
                <a:latin typeface="+mn-ea"/>
                <a:sym typeface="Wingdings" pitchFamily="2" charset="2"/>
              </a:rPr>
              <a:t>가 수입국가에 존재</a:t>
            </a:r>
            <a:r>
              <a:rPr lang="en-US" altLang="ko-KR" sz="1500" dirty="0">
                <a:latin typeface="+mn-ea"/>
                <a:sym typeface="Wingdings" pitchFamily="2" charset="2"/>
              </a:rPr>
              <a:t>, </a:t>
            </a:r>
            <a:r>
              <a:rPr lang="ko-KR" altLang="en-US" sz="1500" dirty="0" err="1">
                <a:latin typeface="+mn-ea"/>
                <a:sym typeface="Wingdings" pitchFamily="2" charset="2"/>
              </a:rPr>
              <a:t>수입자는</a:t>
            </a:r>
            <a:r>
              <a:rPr lang="ko-KR" altLang="en-US" sz="1500" dirty="0">
                <a:latin typeface="+mn-ea"/>
                <a:sym typeface="Wingdings" pitchFamily="2" charset="2"/>
              </a:rPr>
              <a:t> 도착물품 점검 후 대금과 물품 교환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    - CAD (Cash against Documents) : </a:t>
            </a:r>
            <a:r>
              <a:rPr lang="ko-KR" altLang="en-US" sz="1500" dirty="0">
                <a:latin typeface="+mn-ea"/>
                <a:sym typeface="Wingdings" pitchFamily="2" charset="2"/>
              </a:rPr>
              <a:t>수입자의 </a:t>
            </a:r>
            <a:r>
              <a:rPr lang="en-US" altLang="ko-KR" sz="1500" dirty="0">
                <a:latin typeface="+mn-ea"/>
                <a:sym typeface="Wingdings" pitchFamily="2" charset="2"/>
              </a:rPr>
              <a:t>Agent(</a:t>
            </a:r>
            <a:r>
              <a:rPr lang="ko-KR" altLang="en-US" sz="1500" dirty="0">
                <a:latin typeface="+mn-ea"/>
                <a:sym typeface="Wingdings" pitchFamily="2" charset="2"/>
              </a:rPr>
              <a:t>거래은행의 해외 지점 가능</a:t>
            </a:r>
            <a:r>
              <a:rPr lang="en-US" altLang="ko-KR" sz="1500" dirty="0">
                <a:latin typeface="+mn-ea"/>
                <a:sym typeface="Wingdings" pitchFamily="2" charset="2"/>
              </a:rPr>
              <a:t>)</a:t>
            </a:r>
            <a:r>
              <a:rPr lang="ko-KR" altLang="en-US" sz="1500" dirty="0">
                <a:latin typeface="+mn-ea"/>
                <a:sym typeface="Wingdings" pitchFamily="2" charset="2"/>
              </a:rPr>
              <a:t>가 수출국가에 존재</a:t>
            </a:r>
            <a:r>
              <a:rPr lang="en-US" altLang="ko-KR" sz="1500" dirty="0">
                <a:latin typeface="+mn-ea"/>
                <a:sym typeface="Wingdings" pitchFamily="2" charset="2"/>
              </a:rPr>
              <a:t>, PSI </a:t>
            </a:r>
            <a:r>
              <a:rPr lang="ko-KR" altLang="en-US" sz="1500" dirty="0">
                <a:latin typeface="+mn-ea"/>
                <a:sym typeface="Wingdings" pitchFamily="2" charset="2"/>
              </a:rPr>
              <a:t>실시 후 선적진행</a:t>
            </a:r>
            <a:endParaRPr lang="en-US" altLang="ko-KR" sz="1500" dirty="0">
              <a:latin typeface="+mn-ea"/>
              <a:sym typeface="Wingdings" pitchFamily="2" charset="2"/>
            </a:endParaRPr>
          </a:p>
          <a:p>
            <a:pPr marL="457200" lvl="2" indent="-4572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  <a:sym typeface="Wingdings" pitchFamily="2" charset="2"/>
              </a:rPr>
              <a:t>    ⑥ </a:t>
            </a:r>
            <a:r>
              <a:rPr lang="ko-KR" altLang="en-US" sz="1500" dirty="0" err="1">
                <a:latin typeface="+mn-ea"/>
                <a:sym typeface="Wingdings" pitchFamily="2" charset="2"/>
              </a:rPr>
              <a:t>수출자는</a:t>
            </a:r>
            <a:r>
              <a:rPr lang="en-US" altLang="ko-KR" sz="1500" dirty="0">
                <a:latin typeface="+mn-ea"/>
                <a:sym typeface="Wingdings" pitchFamily="2" charset="2"/>
              </a:rPr>
              <a:t> </a:t>
            </a:r>
            <a:r>
              <a:rPr lang="ko-KR" altLang="en-US" sz="1500" dirty="0">
                <a:latin typeface="+mn-ea"/>
                <a:sym typeface="Wingdings" pitchFamily="2" charset="2"/>
              </a:rPr>
              <a:t>계약성립 욕심 또는 수출욕심의 버린다</a:t>
            </a:r>
            <a:r>
              <a:rPr lang="en-US" altLang="ko-KR" sz="1500" dirty="0">
                <a:latin typeface="+mn-ea"/>
                <a:sym typeface="Wingdings" pitchFamily="2" charset="2"/>
              </a:rPr>
              <a:t>. (Buyer’s Market)</a:t>
            </a: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Risk Management</a:t>
            </a:r>
            <a:endParaRPr lang="ko-KR" altLang="en-US" sz="24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88071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내용 개체 틀 20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21288"/>
          </a:xfrm>
        </p:spPr>
        <p:txBody>
          <a:bodyPr>
            <a:noAutofit/>
          </a:bodyPr>
          <a:lstStyle/>
          <a:p>
            <a:pPr marL="811213" lvl="2" indent="-811213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2. </a:t>
            </a:r>
            <a:r>
              <a:rPr lang="ko-KR" altLang="en-US" sz="1500" dirty="0" err="1">
                <a:latin typeface="+mn-ea"/>
              </a:rPr>
              <a:t>사전송금</a:t>
            </a:r>
            <a:r>
              <a:rPr lang="ko-KR" altLang="en-US" sz="1500" dirty="0">
                <a:latin typeface="+mn-ea"/>
              </a:rPr>
              <a:t> 결제방식에 대한 수입자의 실무적 유의사항</a:t>
            </a:r>
            <a:r>
              <a:rPr lang="en-US" altLang="ko-KR" sz="1500" dirty="0">
                <a:latin typeface="+mn-ea"/>
              </a:rPr>
              <a:t>. </a:t>
            </a:r>
          </a:p>
          <a:p>
            <a:pPr marL="533400" lvl="2" indent="-5334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 ① </a:t>
            </a:r>
            <a:r>
              <a:rPr lang="ko-KR" altLang="en-US" sz="1500" dirty="0" err="1">
                <a:latin typeface="+mn-ea"/>
              </a:rPr>
              <a:t>수입자는</a:t>
            </a:r>
            <a:r>
              <a:rPr lang="ko-KR" altLang="en-US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수출자에</a:t>
            </a:r>
            <a:r>
              <a:rPr lang="ko-KR" altLang="en-US" sz="1500" dirty="0">
                <a:latin typeface="+mn-ea"/>
              </a:rPr>
              <a:t> 대한 신용조회 실시</a:t>
            </a:r>
          </a:p>
          <a:p>
            <a:pPr marL="533400" lvl="2" indent="-533400">
              <a:lnSpc>
                <a:spcPct val="150000"/>
              </a:lnSpc>
              <a:buNone/>
            </a:pPr>
            <a:r>
              <a:rPr lang="ko-KR" altLang="en-US" sz="1500" dirty="0">
                <a:latin typeface="+mn-ea"/>
              </a:rPr>
              <a:t>    ② </a:t>
            </a:r>
            <a:r>
              <a:rPr lang="en-US" altLang="ko-KR" sz="1500" dirty="0">
                <a:latin typeface="+mn-ea"/>
              </a:rPr>
              <a:t>K-SURE</a:t>
            </a:r>
            <a:r>
              <a:rPr lang="ko-KR" altLang="en-US" sz="1500" dirty="0">
                <a:latin typeface="+mn-ea"/>
              </a:rPr>
              <a:t>에 무역보험 가입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현재 </a:t>
            </a:r>
            <a:r>
              <a:rPr lang="ko-KR" altLang="en-US" sz="1500" dirty="0" err="1">
                <a:latin typeface="+mn-ea"/>
              </a:rPr>
              <a:t>수입보험은</a:t>
            </a:r>
            <a:r>
              <a:rPr lang="ko-KR" altLang="en-US" sz="1500" dirty="0">
                <a:latin typeface="+mn-ea"/>
              </a:rPr>
              <a:t> </a:t>
            </a:r>
            <a:r>
              <a:rPr lang="en-US" altLang="ko-KR" sz="1500" dirty="0">
                <a:latin typeface="+mn-ea"/>
              </a:rPr>
              <a:t>HS </a:t>
            </a:r>
            <a:r>
              <a:rPr lang="ko-KR" altLang="en-US" sz="1500" dirty="0">
                <a:latin typeface="+mn-ea"/>
              </a:rPr>
              <a:t>조회를 통하여 가입 가능한 품목인지 여부를 </a:t>
            </a:r>
            <a:r>
              <a:rPr lang="en-US" altLang="ko-KR" sz="1500" dirty="0">
                <a:latin typeface="+mn-ea"/>
              </a:rPr>
              <a:t>K-SURE</a:t>
            </a:r>
            <a:r>
              <a:rPr lang="ko-KR" altLang="en-US" sz="1500" dirty="0">
                <a:latin typeface="+mn-ea"/>
              </a:rPr>
              <a:t>에 확인하여야 함</a:t>
            </a:r>
            <a:r>
              <a:rPr lang="en-US" altLang="ko-KR" sz="1500" dirty="0">
                <a:latin typeface="+mn-ea"/>
              </a:rPr>
              <a:t>)</a:t>
            </a:r>
            <a:endParaRPr lang="ko-KR" altLang="en-US" sz="1500" dirty="0">
              <a:latin typeface="+mn-ea"/>
            </a:endParaRPr>
          </a:p>
          <a:p>
            <a:pPr marL="533400" lvl="2" indent="-533400">
              <a:lnSpc>
                <a:spcPct val="150000"/>
              </a:lnSpc>
              <a:buNone/>
            </a:pPr>
            <a:r>
              <a:rPr lang="ko-KR" altLang="en-US" sz="1500" dirty="0">
                <a:latin typeface="+mn-ea"/>
              </a:rPr>
              <a:t>    ③ 수출자의 신용조사가 불가능하거나 </a:t>
            </a:r>
            <a:r>
              <a:rPr lang="ko-KR" altLang="en-US" sz="1500" dirty="0" err="1">
                <a:latin typeface="+mn-ea"/>
              </a:rPr>
              <a:t>수입보험</a:t>
            </a:r>
            <a:r>
              <a:rPr lang="ko-KR" altLang="en-US" sz="1500" dirty="0">
                <a:latin typeface="+mn-ea"/>
              </a:rPr>
              <a:t> 대상이 아닌 경우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또한 대리인을 선정하여 거래하기가 불가능한 경우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</a:t>
            </a:r>
            <a:r>
              <a:rPr lang="ko-KR" altLang="en-US" sz="1500" dirty="0">
                <a:latin typeface="+mn-ea"/>
              </a:rPr>
              <a:t>수출자의 거래은행에서 발급하는 은행 보증서</a:t>
            </a:r>
            <a:r>
              <a:rPr lang="en-US" altLang="ko-KR" sz="1500" dirty="0">
                <a:latin typeface="+mn-ea"/>
              </a:rPr>
              <a:t>(Bank Guarantee=Stand-by credit=Bond) </a:t>
            </a:r>
            <a:r>
              <a:rPr lang="ko-KR" altLang="en-US" sz="1500" dirty="0">
                <a:latin typeface="+mn-ea"/>
              </a:rPr>
              <a:t>방식으로 거래를 보완 </a:t>
            </a:r>
            <a:r>
              <a:rPr lang="en-US" altLang="ko-KR" sz="1500" dirty="0">
                <a:latin typeface="+mn-ea"/>
              </a:rPr>
              <a:t>(A.P. Bond : Advance Payment Bond)</a:t>
            </a:r>
          </a:p>
          <a:p>
            <a:pPr marL="533400" lvl="2" indent="-5334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 ④ L/C </a:t>
            </a:r>
            <a:r>
              <a:rPr lang="ko-KR" altLang="en-US" sz="1500" dirty="0">
                <a:latin typeface="+mn-ea"/>
              </a:rPr>
              <a:t>방식으로 결제방식을 전환하고 공인검사기관의 </a:t>
            </a:r>
            <a:r>
              <a:rPr lang="ko-KR" altLang="en-US" sz="1500" dirty="0" err="1">
                <a:latin typeface="+mn-ea"/>
              </a:rPr>
              <a:t>검사보고서</a:t>
            </a:r>
            <a:r>
              <a:rPr lang="en-US" altLang="ko-KR" sz="1500" dirty="0">
                <a:latin typeface="+mn-ea"/>
              </a:rPr>
              <a:t>(SGS </a:t>
            </a:r>
            <a:r>
              <a:rPr lang="ko-KR" altLang="en-US" sz="1500" dirty="0">
                <a:latin typeface="+mn-ea"/>
              </a:rPr>
              <a:t>등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를 </a:t>
            </a:r>
            <a:r>
              <a:rPr lang="ko-KR" altLang="en-US" sz="1500" dirty="0" err="1">
                <a:latin typeface="+mn-ea"/>
              </a:rPr>
              <a:t>서류조건에</a:t>
            </a:r>
            <a:r>
              <a:rPr lang="ko-KR" altLang="en-US" sz="1500" dirty="0">
                <a:latin typeface="+mn-ea"/>
              </a:rPr>
              <a:t> 반드시 포함시킴</a:t>
            </a:r>
            <a:endParaRPr lang="en-US" altLang="ko-KR" sz="1500" dirty="0">
              <a:latin typeface="+mn-ea"/>
            </a:endParaRPr>
          </a:p>
          <a:p>
            <a:pPr marL="533400" lvl="2" indent="-533400">
              <a:lnSpc>
                <a:spcPct val="150000"/>
              </a:lnSpc>
              <a:buNone/>
            </a:pPr>
            <a:r>
              <a:rPr lang="en-US" altLang="ko-KR" sz="1500" dirty="0">
                <a:latin typeface="+mn-ea"/>
              </a:rPr>
              <a:t>    ⑤  </a:t>
            </a:r>
            <a:r>
              <a:rPr lang="ko-KR" altLang="en-US" sz="1500" dirty="0">
                <a:latin typeface="+mn-ea"/>
              </a:rPr>
              <a:t>또는 </a:t>
            </a:r>
            <a:r>
              <a:rPr lang="en-US" altLang="ko-KR" sz="1500" dirty="0">
                <a:latin typeface="+mn-ea"/>
              </a:rPr>
              <a:t>L/C </a:t>
            </a:r>
            <a:r>
              <a:rPr lang="ko-KR" altLang="en-US" sz="1500" dirty="0">
                <a:latin typeface="+mn-ea"/>
              </a:rPr>
              <a:t>거래에서도 수출국에 수입자의 </a:t>
            </a:r>
            <a:r>
              <a:rPr lang="en-US" altLang="ko-KR" sz="1500" dirty="0">
                <a:latin typeface="+mn-ea"/>
              </a:rPr>
              <a:t>Agent </a:t>
            </a:r>
            <a:r>
              <a:rPr lang="ko-KR" altLang="en-US" sz="1500" dirty="0">
                <a:latin typeface="+mn-ea"/>
              </a:rPr>
              <a:t>또는 지점이 있을 경우 </a:t>
            </a:r>
            <a:r>
              <a:rPr lang="en-US" altLang="ko-KR" sz="1500" dirty="0">
                <a:latin typeface="+mn-ea"/>
              </a:rPr>
              <a:t>PSI(Pre shipment inspection) </a:t>
            </a:r>
            <a:r>
              <a:rPr lang="ko-KR" altLang="en-US" sz="1500" dirty="0">
                <a:latin typeface="+mn-ea"/>
              </a:rPr>
              <a:t>실시 가능</a:t>
            </a:r>
          </a:p>
          <a:p>
            <a:pPr marL="533400" lvl="2" indent="-533400">
              <a:lnSpc>
                <a:spcPct val="150000"/>
              </a:lnSpc>
              <a:buNone/>
            </a:pPr>
            <a:r>
              <a:rPr lang="ko-KR" altLang="en-US" sz="1500" dirty="0">
                <a:latin typeface="+mn-ea"/>
              </a:rPr>
              <a:t>    ⑥ 동시결제방식 사용</a:t>
            </a:r>
            <a:r>
              <a:rPr lang="en-US" altLang="ko-KR" sz="1500" dirty="0">
                <a:latin typeface="+mn-ea"/>
                <a:sym typeface="Wingdings" panose="05000000000000000000" pitchFamily="2" charset="2"/>
              </a:rPr>
              <a:t></a:t>
            </a:r>
            <a:r>
              <a:rPr lang="ko-KR" altLang="en-US" sz="1500" dirty="0" err="1">
                <a:latin typeface="+mn-ea"/>
              </a:rPr>
              <a:t>사후송금방식이므로</a:t>
            </a:r>
            <a:r>
              <a:rPr lang="ko-KR" altLang="en-US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수입자에게</a:t>
            </a:r>
            <a:r>
              <a:rPr lang="ko-KR" altLang="en-US" sz="1500" dirty="0">
                <a:latin typeface="+mn-ea"/>
              </a:rPr>
              <a:t> 유리</a:t>
            </a:r>
          </a:p>
          <a:p>
            <a:pPr marL="719138" lvl="2" indent="-719138">
              <a:lnSpc>
                <a:spcPct val="150000"/>
              </a:lnSpc>
              <a:buNone/>
            </a:pPr>
            <a:r>
              <a:rPr lang="ko-KR" altLang="en-US" sz="1500" dirty="0">
                <a:latin typeface="+mn-ea"/>
              </a:rPr>
              <a:t>        </a:t>
            </a:r>
            <a:r>
              <a:rPr lang="en-US" altLang="ko-KR" sz="1500" dirty="0">
                <a:latin typeface="+mn-ea"/>
              </a:rPr>
              <a:t>- COD (Cash on Delivery) : </a:t>
            </a:r>
            <a:r>
              <a:rPr lang="ko-KR" altLang="en-US" sz="1500" dirty="0">
                <a:latin typeface="+mn-ea"/>
              </a:rPr>
              <a:t>수출자의 </a:t>
            </a:r>
            <a:r>
              <a:rPr lang="en-US" altLang="ko-KR" sz="1500" dirty="0">
                <a:latin typeface="+mn-ea"/>
              </a:rPr>
              <a:t>Agent(</a:t>
            </a:r>
            <a:r>
              <a:rPr lang="ko-KR" altLang="en-US" sz="1500" dirty="0">
                <a:latin typeface="+mn-ea"/>
              </a:rPr>
              <a:t>거래은행의 해외 지점 가능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가 </a:t>
            </a:r>
            <a:r>
              <a:rPr lang="ko-KR" altLang="en-US" sz="1500" dirty="0" err="1">
                <a:latin typeface="+mn-ea"/>
              </a:rPr>
              <a:t>수입국가에</a:t>
            </a:r>
            <a:r>
              <a:rPr lang="ko-KR" altLang="en-US" sz="1500" dirty="0">
                <a:latin typeface="+mn-ea"/>
              </a:rPr>
              <a:t> 존재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 err="1">
                <a:latin typeface="+mn-ea"/>
              </a:rPr>
              <a:t>수입자는</a:t>
            </a:r>
            <a:r>
              <a:rPr lang="ko-KR" altLang="en-US" sz="1500" dirty="0">
                <a:latin typeface="+mn-ea"/>
              </a:rPr>
              <a:t> </a:t>
            </a:r>
            <a:r>
              <a:rPr lang="ko-KR" altLang="en-US" sz="1500" dirty="0" err="1">
                <a:latin typeface="+mn-ea"/>
              </a:rPr>
              <a:t>도착물품</a:t>
            </a:r>
            <a:r>
              <a:rPr lang="ko-KR" altLang="en-US" sz="1500" dirty="0">
                <a:latin typeface="+mn-ea"/>
              </a:rPr>
              <a:t> 점검 후 대금과 물품 교환</a:t>
            </a:r>
          </a:p>
          <a:p>
            <a:pPr marL="719138" lvl="2" indent="-719138">
              <a:lnSpc>
                <a:spcPct val="150000"/>
              </a:lnSpc>
              <a:buNone/>
            </a:pPr>
            <a:r>
              <a:rPr lang="ko-KR" altLang="en-US" sz="1500" dirty="0">
                <a:latin typeface="+mn-ea"/>
              </a:rPr>
              <a:t>        </a:t>
            </a:r>
            <a:r>
              <a:rPr lang="en-US" altLang="ko-KR" sz="1500" dirty="0">
                <a:latin typeface="+mn-ea"/>
              </a:rPr>
              <a:t>- CAD (Cash against Documents) : </a:t>
            </a:r>
            <a:r>
              <a:rPr lang="ko-KR" altLang="en-US" sz="1500" dirty="0">
                <a:latin typeface="+mn-ea"/>
              </a:rPr>
              <a:t>수입자의 </a:t>
            </a:r>
            <a:r>
              <a:rPr lang="en-US" altLang="ko-KR" sz="1500" dirty="0">
                <a:latin typeface="+mn-ea"/>
              </a:rPr>
              <a:t>Agent(</a:t>
            </a:r>
            <a:r>
              <a:rPr lang="ko-KR" altLang="en-US" sz="1500" dirty="0">
                <a:latin typeface="+mn-ea"/>
              </a:rPr>
              <a:t>거래은행의 해외 지점 가능</a:t>
            </a:r>
            <a:r>
              <a:rPr lang="en-US" altLang="ko-KR" sz="1500" dirty="0">
                <a:latin typeface="+mn-ea"/>
              </a:rPr>
              <a:t>)</a:t>
            </a:r>
            <a:r>
              <a:rPr lang="ko-KR" altLang="en-US" sz="1500" dirty="0">
                <a:latin typeface="+mn-ea"/>
              </a:rPr>
              <a:t>가 </a:t>
            </a:r>
            <a:r>
              <a:rPr lang="ko-KR" altLang="en-US" sz="1500" dirty="0" err="1">
                <a:latin typeface="+mn-ea"/>
              </a:rPr>
              <a:t>수출국가에</a:t>
            </a:r>
            <a:r>
              <a:rPr lang="ko-KR" altLang="en-US" sz="1500" dirty="0">
                <a:latin typeface="+mn-ea"/>
              </a:rPr>
              <a:t> 존재</a:t>
            </a:r>
            <a:r>
              <a:rPr lang="en-US" altLang="ko-KR" sz="1500" dirty="0">
                <a:latin typeface="+mn-ea"/>
              </a:rPr>
              <a:t>, PSI </a:t>
            </a:r>
            <a:r>
              <a:rPr lang="ko-KR" altLang="en-US" sz="1500" dirty="0">
                <a:latin typeface="+mn-ea"/>
              </a:rPr>
              <a:t>실시</a:t>
            </a:r>
            <a:r>
              <a:rPr lang="en-US" altLang="ko-KR" sz="1500" dirty="0">
                <a:latin typeface="+mn-ea"/>
              </a:rPr>
              <a:t>(</a:t>
            </a:r>
            <a:r>
              <a:rPr lang="ko-KR" altLang="en-US" sz="1500" dirty="0">
                <a:latin typeface="+mn-ea"/>
              </a:rPr>
              <a:t>또는 공인검사기관 활용</a:t>
            </a:r>
            <a:r>
              <a:rPr lang="en-US" altLang="ko-KR" sz="1500" dirty="0">
                <a:latin typeface="+mn-ea"/>
              </a:rPr>
              <a:t>) </a:t>
            </a:r>
            <a:r>
              <a:rPr lang="ko-KR" altLang="en-US" sz="1500" dirty="0">
                <a:latin typeface="+mn-ea"/>
              </a:rPr>
              <a:t>후 </a:t>
            </a:r>
            <a:r>
              <a:rPr lang="ko-KR" altLang="en-US" sz="1500" dirty="0" err="1">
                <a:latin typeface="+mn-ea"/>
              </a:rPr>
              <a:t>선적진행</a:t>
            </a:r>
            <a:endParaRPr lang="ko-KR" altLang="en-US" sz="1500" dirty="0">
              <a:latin typeface="+mn-ea"/>
            </a:endParaRP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4982801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 err="1">
                <a:latin typeface="나눔고딕 ExtraBold" pitchFamily="50" charset="-127"/>
                <a:ea typeface="나눔고딕 ExtraBold" pitchFamily="50" charset="-127"/>
              </a:rPr>
              <a:t>송금방식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Risk Management</a:t>
            </a:r>
            <a:endParaRPr lang="ko-KR" altLang="en-US" sz="24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6999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5275" y="862112"/>
            <a:ext cx="8667750" cy="5488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>
                <a:latin typeface="+mn-ea"/>
              </a:rPr>
              <a:t>이메일 해킹에 대비한 문구</a:t>
            </a: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5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/>
              <a:t>The seller’s bank account in this Contract(Agreement, Offer Sheet, </a:t>
            </a:r>
            <a:r>
              <a:rPr lang="en-US" altLang="ko-KR" sz="1600" dirty="0" err="1"/>
              <a:t>Proforma</a:t>
            </a:r>
            <a:r>
              <a:rPr lang="en-US" altLang="ko-KR" sz="1600" dirty="0"/>
              <a:t> Invoice) shall not be changed other than by Seller’s official notice via a registered mail(not e-mail) together with its confirmation telephone call. Any notice of such change in any other means, including by e-mail whether made by Seller or a third party is invalid. Buyer who made a payment relying on such invalid change shall not be waived from the payment due under this Contract.</a:t>
            </a:r>
          </a:p>
          <a:p>
            <a:pPr>
              <a:lnSpc>
                <a:spcPct val="150000"/>
              </a:lnSpc>
            </a:pPr>
            <a:endParaRPr lang="en-US" altLang="ko-KR" sz="1600" dirty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/>
              <a:t>이 계약서 상의 매도인의 은행계좌는 매도인의 등기 우편</a:t>
            </a:r>
            <a:r>
              <a:rPr lang="en-US" altLang="ko-KR" sz="1600" dirty="0"/>
              <a:t>(</a:t>
            </a:r>
            <a:r>
              <a:rPr lang="ko-KR" altLang="en-US" sz="1600" dirty="0"/>
              <a:t>이메일은 안 됨</a:t>
            </a:r>
            <a:r>
              <a:rPr lang="en-US" altLang="ko-KR" sz="1600" dirty="0"/>
              <a:t>)</a:t>
            </a:r>
            <a:r>
              <a:rPr lang="ko-KR" altLang="en-US" sz="1600" dirty="0"/>
              <a:t>과 전화 확인을 통한 매도인의 공식 통지에 의한 방법 이외에는 변경되지 않는다</a:t>
            </a:r>
            <a:r>
              <a:rPr lang="en-US" altLang="ko-KR" sz="1600" dirty="0"/>
              <a:t>. </a:t>
            </a:r>
            <a:r>
              <a:rPr lang="ko-KR" altLang="en-US" sz="1600" dirty="0"/>
              <a:t>이 방법 이외의 어떠한 다른 방법</a:t>
            </a:r>
            <a:r>
              <a:rPr lang="en-US" altLang="ko-KR" sz="1600" dirty="0"/>
              <a:t>, </a:t>
            </a:r>
            <a:r>
              <a:rPr lang="ko-KR" altLang="en-US" sz="1600" dirty="0"/>
              <a:t>즉 매도인에 의하거나 또는 제</a:t>
            </a:r>
            <a:r>
              <a:rPr lang="en-US" altLang="ko-KR" sz="1600" dirty="0"/>
              <a:t>3</a:t>
            </a:r>
            <a:r>
              <a:rPr lang="ko-KR" altLang="en-US" sz="1600" dirty="0"/>
              <a:t>자에 의한 이메일을 포함한 어떠한 기타의 방법은 무효이다</a:t>
            </a:r>
            <a:r>
              <a:rPr lang="en-US" altLang="ko-KR" sz="1600" dirty="0"/>
              <a:t>. </a:t>
            </a:r>
            <a:r>
              <a:rPr lang="ko-KR" altLang="en-US" sz="1600" dirty="0"/>
              <a:t>이 계약 하에서 그러한 유효하지 않은 변경에 의하여 결제를 한 매수인은 결제의무가 면제되지 않는다</a:t>
            </a:r>
            <a:r>
              <a:rPr lang="en-US" altLang="ko-KR" sz="1600" dirty="0"/>
              <a:t>. </a:t>
            </a:r>
            <a:endParaRPr lang="ko-KR" altLang="en-US" sz="1600" dirty="0"/>
          </a:p>
          <a:p>
            <a:pPr>
              <a:lnSpc>
                <a:spcPct val="150000"/>
              </a:lnSpc>
            </a:pPr>
            <a:endParaRPr lang="ko-KR" altLang="en-US" sz="1350" dirty="0"/>
          </a:p>
        </p:txBody>
      </p:sp>
    </p:spTree>
    <p:extLst>
      <p:ext uri="{BB962C8B-B14F-4D97-AF65-F5344CB8AC3E}">
        <p14:creationId xmlns:p14="http://schemas.microsoft.com/office/powerpoint/2010/main" val="1088967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5275" y="860899"/>
            <a:ext cx="8667750" cy="5877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>
                <a:latin typeface="+mn-ea"/>
              </a:rPr>
              <a:t>Notice (</a:t>
            </a:r>
            <a:r>
              <a:rPr lang="ko-KR" altLang="en-US" sz="1500" dirty="0">
                <a:latin typeface="+mn-ea"/>
              </a:rPr>
              <a:t>통지 조항</a:t>
            </a:r>
            <a:r>
              <a:rPr lang="en-US" altLang="ko-KR" sz="150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500" dirty="0">
              <a:latin typeface="+mn-ea"/>
            </a:endParaRPr>
          </a:p>
          <a:p>
            <a:pPr indent="209550"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Except as otherwise provided in this Contract, all notices required or permitted to be given hereunder shall be in writing and shall be valid and sufficient if sent by registered e-mail(Change in the Seller’s bank account number is not included), mail or fax (confirmed by letter sent within three (3) days from the same day) to the following address(number);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Buyer : XXX CO., LTD.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E-mail :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Fax :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Phone :  </a:t>
            </a: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latin typeface="+mn-ea"/>
                <a:cs typeface="Times New Roman" panose="02020603050405020304" pitchFamily="18" charset="0"/>
              </a:rPr>
              <a:t>Address :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 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Seller: ABC CO., LTD. 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E-mail : abc@gmail.com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Fax : 82-55-0000-0000</a:t>
            </a:r>
            <a:endParaRPr lang="ko-KR" altLang="ko-KR" sz="1500" kern="100" dirty="0">
              <a:effectLst/>
              <a:latin typeface="+mn-ea"/>
              <a:cs typeface="Times New Roman" panose="02020603050405020304" pitchFamily="18" charset="0"/>
            </a:endParaRP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effectLst/>
                <a:latin typeface="+mn-ea"/>
                <a:cs typeface="Times New Roman" panose="02020603050405020304" pitchFamily="18" charset="0"/>
              </a:rPr>
              <a:t>Phone : 82-55-0000-0000</a:t>
            </a:r>
          </a:p>
          <a:p>
            <a:pPr algn="just" latinLnBrk="1">
              <a:lnSpc>
                <a:spcPct val="115000"/>
              </a:lnSpc>
              <a:spcAft>
                <a:spcPts val="800"/>
              </a:spcAft>
            </a:pPr>
            <a:r>
              <a:rPr lang="en-US" altLang="ko-KR" sz="1500" kern="100" dirty="0">
                <a:latin typeface="+mn-ea"/>
                <a:cs typeface="Times New Roman" panose="02020603050405020304" pitchFamily="18" charset="0"/>
              </a:rPr>
              <a:t>Address : </a:t>
            </a:r>
            <a:endParaRPr lang="ko-KR" altLang="en-US" sz="1350" dirty="0"/>
          </a:p>
        </p:txBody>
      </p:sp>
    </p:spTree>
    <p:extLst>
      <p:ext uri="{BB962C8B-B14F-4D97-AF65-F5344CB8AC3E}">
        <p14:creationId xmlns:p14="http://schemas.microsoft.com/office/powerpoint/2010/main" val="2696533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82DEA32-3CA1-48CB-826C-12DA8AA81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1310"/>
            <a:ext cx="9144000" cy="501538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D851DBE1-1E62-4AB8-93A2-1E0CE0B26762}"/>
              </a:ext>
            </a:extLst>
          </p:cNvPr>
          <p:cNvSpPr/>
          <p:nvPr/>
        </p:nvSpPr>
        <p:spPr>
          <a:xfrm>
            <a:off x="107504" y="1988840"/>
            <a:ext cx="2016224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D400DFB-7765-4EB9-926A-476FDFEF2839}"/>
              </a:ext>
            </a:extLst>
          </p:cNvPr>
          <p:cNvSpPr/>
          <p:nvPr/>
        </p:nvSpPr>
        <p:spPr>
          <a:xfrm>
            <a:off x="107504" y="1988840"/>
            <a:ext cx="1800200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EB5F908-7442-45DE-8E76-C703565B9B24}"/>
              </a:ext>
            </a:extLst>
          </p:cNvPr>
          <p:cNvSpPr/>
          <p:nvPr/>
        </p:nvSpPr>
        <p:spPr>
          <a:xfrm>
            <a:off x="1331640" y="4869160"/>
            <a:ext cx="1728192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88128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21247" y="44624"/>
            <a:ext cx="8007137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신용장</a:t>
            </a:r>
            <a:r>
              <a:rPr lang="en-US" altLang="ko-KR" sz="2400" dirty="0">
                <a:latin typeface="나눔고딕 ExtraBold" pitchFamily="50" charset="-127"/>
                <a:ea typeface="나눔고딕 ExtraBold" pitchFamily="50" charset="-127"/>
              </a:rPr>
              <a:t>(Letter of Credit, L/C) </a:t>
            </a:r>
            <a:r>
              <a:rPr lang="ko-KR" altLang="en-US" sz="2400" dirty="0">
                <a:latin typeface="나눔고딕 ExtraBold" pitchFamily="50" charset="-127"/>
                <a:ea typeface="나눔고딕 ExtraBold" pitchFamily="50" charset="-127"/>
              </a:rPr>
              <a:t>거래의 한계성 및 대응방안</a:t>
            </a:r>
            <a:endParaRPr lang="ko-KR" altLang="en-US" sz="2400" dirty="0"/>
          </a:p>
        </p:txBody>
      </p:sp>
      <p:cxnSp>
        <p:nvCxnSpPr>
          <p:cNvPr id="9" name="직선 연결선 8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71472" y="764704"/>
          <a:ext cx="8072494" cy="557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6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6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Beneficiary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Applicant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신용장거래는 </a:t>
                      </a:r>
                      <a:r>
                        <a:rPr lang="ko-KR" altLang="en-US" sz="1600" dirty="0" err="1">
                          <a:latin typeface="+mn-ea"/>
                          <a:ea typeface="+mn-ea"/>
                        </a:rPr>
                        <a:t>서류거래이므로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dirty="0" err="1">
                          <a:latin typeface="+mn-ea"/>
                          <a:ea typeface="+mn-ea"/>
                        </a:rPr>
                        <a:t>수입자또는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 개설은행이 </a:t>
                      </a: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사소한 불일치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하자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를 이유로 대금지급거절 또는 대금할인을 요구할 수 있음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42900" marR="0" indent="-34290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latin typeface="+mn-ea"/>
                          <a:ea typeface="+mn-ea"/>
                          <a:sym typeface="Wingdings" pitchFamily="2" charset="2"/>
                        </a:rPr>
                        <a:t> UCP600</a:t>
                      </a:r>
                      <a:r>
                        <a:rPr lang="ko-KR" altLang="en-US" sz="1600" dirty="0">
                          <a:latin typeface="+mn-ea"/>
                          <a:ea typeface="+mn-ea"/>
                          <a:sym typeface="Wingdings" pitchFamily="2" charset="2"/>
                        </a:rPr>
                        <a:t>과 </a:t>
                      </a:r>
                      <a:r>
                        <a:rPr lang="en-US" altLang="ko-KR" sz="1600" dirty="0">
                          <a:latin typeface="+mn-ea"/>
                          <a:ea typeface="+mn-ea"/>
                          <a:sym typeface="Wingdings" pitchFamily="2" charset="2"/>
                        </a:rPr>
                        <a:t>ISBP</a:t>
                      </a:r>
                      <a:r>
                        <a:rPr lang="en-US" altLang="ko-KR" sz="1600" baseline="0" dirty="0">
                          <a:latin typeface="+mn-ea"/>
                          <a:ea typeface="+mn-ea"/>
                          <a:sym typeface="Wingdings" pitchFamily="2" charset="2"/>
                        </a:rPr>
                        <a:t> 745</a:t>
                      </a:r>
                      <a:r>
                        <a:rPr lang="ko-KR" altLang="en-US" sz="1600" baseline="0" dirty="0">
                          <a:latin typeface="+mn-ea"/>
                          <a:ea typeface="+mn-ea"/>
                          <a:sym typeface="Wingdings" pitchFamily="2" charset="2"/>
                        </a:rPr>
                        <a:t>에 의거하여 정확하게 서류 작성</a:t>
                      </a:r>
                      <a:endParaRPr lang="ko-KR" altLang="en-US" sz="1600" dirty="0">
                        <a:latin typeface="+mn-ea"/>
                        <a:ea typeface="+mn-ea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None/>
                      </a:pPr>
                      <a:endParaRPr lang="en-US" altLang="ko-KR" sz="1600" b="1" u="sng" dirty="0">
                        <a:latin typeface="+mn-ea"/>
                        <a:ea typeface="+mn-ea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 startAt="2"/>
                      </a:pPr>
                      <a:r>
                        <a:rPr lang="ko-KR" altLang="en-US" sz="1600" b="0" u="none" dirty="0">
                          <a:latin typeface="+mn-ea"/>
                          <a:ea typeface="+mn-ea"/>
                        </a:rPr>
                        <a:t>개설은행의 신용도가 낮거나 국가위험이 존재하는 경우 대금을 받지 못할 수도 있음</a:t>
                      </a:r>
                      <a:endParaRPr lang="en-US" altLang="ko-KR" sz="1600" b="0" u="none" dirty="0">
                        <a:latin typeface="+mn-ea"/>
                        <a:ea typeface="+mn-ea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None/>
                      </a:pPr>
                      <a:r>
                        <a:rPr lang="en-US" altLang="ko-KR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</a:t>
                      </a:r>
                      <a:r>
                        <a:rPr lang="ko-KR" altLang="en-US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확인신용장으로 진행 가능</a:t>
                      </a:r>
                      <a:endParaRPr lang="en-US" altLang="ko-KR" sz="1600" b="0" u="none" dirty="0">
                        <a:latin typeface="+mn-ea"/>
                        <a:ea typeface="+mn-ea"/>
                        <a:sym typeface="Wingdings" pitchFamily="2" charset="2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None/>
                      </a:pPr>
                      <a:endParaRPr lang="en-US" altLang="ko-KR" sz="1600" b="0" u="none" dirty="0">
                        <a:latin typeface="+mn-ea"/>
                        <a:ea typeface="+mn-ea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 startAt="3"/>
                      </a:pP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수출보험 가입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서류 불일치</a:t>
                      </a:r>
                      <a:r>
                        <a:rPr lang="ko-KR" altLang="en-US" sz="1600" b="1" u="sng" baseline="0" dirty="0">
                          <a:latin typeface="+mn-ea"/>
                          <a:ea typeface="+mn-ea"/>
                        </a:rPr>
                        <a:t> 하자의 경우 보상받을 수 없음</a:t>
                      </a:r>
                      <a:r>
                        <a:rPr lang="en-US" altLang="ko-KR" sz="1600" b="1" u="sng" baseline="0" dirty="0">
                          <a:latin typeface="+mn-ea"/>
                          <a:ea typeface="+mn-ea"/>
                        </a:rPr>
                        <a:t>)</a:t>
                      </a:r>
                      <a:endParaRPr lang="en-US" altLang="ko-KR" sz="1600" b="1" u="sng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AutoNum type="circleNumDbPlain"/>
                      </a:pP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서류거래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추상성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600" b="1" u="sng" dirty="0">
                          <a:latin typeface="+mn-ea"/>
                          <a:ea typeface="+mn-ea"/>
                        </a:rPr>
                        <a:t>이므로 계약과 동일한 물품을 반드시 수취할 수 있다는 보장이 없음</a:t>
                      </a:r>
                      <a:r>
                        <a:rPr lang="en-US" altLang="ko-KR" sz="1600" b="1" u="sng" dirty="0"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None/>
                      </a:pPr>
                      <a:endParaRPr lang="en-US" altLang="ko-KR" sz="1600" b="1" u="sng" dirty="0">
                        <a:latin typeface="+mn-ea"/>
                        <a:ea typeface="+mn-ea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+mj-ea"/>
                        <a:buNone/>
                      </a:pPr>
                      <a:r>
                        <a:rPr lang="en-US" altLang="ko-KR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 </a:t>
                      </a:r>
                      <a:r>
                        <a:rPr lang="ko-KR" altLang="en-US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공인검사증명서</a:t>
                      </a:r>
                      <a:r>
                        <a:rPr lang="en-US" altLang="ko-KR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(SGS Inspection Certificate)</a:t>
                      </a:r>
                      <a:r>
                        <a:rPr lang="ko-KR" altLang="en-US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를</a:t>
                      </a:r>
                      <a:r>
                        <a:rPr lang="en-US" altLang="ko-KR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lang="ko-KR" altLang="en-US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서류조건에 포함시켜서 위험 방지할 수 있음</a:t>
                      </a:r>
                      <a:endParaRPr lang="en-US" altLang="ko-KR" sz="1600" b="0" u="none" dirty="0">
                        <a:latin typeface="+mn-ea"/>
                        <a:ea typeface="+mn-ea"/>
                        <a:sym typeface="Wingdings" pitchFamily="2" charset="2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Wingdings"/>
                        <a:buChar char="è"/>
                      </a:pPr>
                      <a:r>
                        <a:rPr lang="ko-KR" altLang="en-US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증거가 확실한 경우 개설은행이 대금 지급 전에 관할지방법원의 지급금지명령서 제출</a:t>
                      </a:r>
                      <a:r>
                        <a:rPr lang="en-US" altLang="ko-KR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(Injunction)</a:t>
                      </a: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Wingdings"/>
                        <a:buChar char="è"/>
                      </a:pPr>
                      <a:r>
                        <a:rPr lang="ko-KR" altLang="en-US" sz="1600" b="0" u="none" dirty="0" err="1">
                          <a:latin typeface="+mn-ea"/>
                          <a:ea typeface="+mn-ea"/>
                          <a:sym typeface="Wingdings" pitchFamily="2" charset="2"/>
                        </a:rPr>
                        <a:t>수입자</a:t>
                      </a:r>
                      <a:r>
                        <a:rPr lang="ko-KR" altLang="en-US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 또는 그의 대리인이 수출국에서 직접 </a:t>
                      </a:r>
                      <a:r>
                        <a:rPr lang="en-US" altLang="ko-KR" sz="1600" b="0" u="none" dirty="0">
                          <a:latin typeface="+mn-ea"/>
                          <a:ea typeface="+mn-ea"/>
                          <a:sym typeface="Wingdings" pitchFamily="2" charset="2"/>
                        </a:rPr>
                        <a:t>PSI(Pre Shipment Inspection)</a:t>
                      </a:r>
                      <a:r>
                        <a:rPr lang="en-US" altLang="ko-KR" sz="1600" b="0" u="none" baseline="0" dirty="0">
                          <a:latin typeface="+mn-ea"/>
                          <a:ea typeface="+mn-ea"/>
                          <a:sym typeface="Wingdings" pitchFamily="2" charset="2"/>
                        </a:rPr>
                        <a:t> </a:t>
                      </a:r>
                      <a:r>
                        <a:rPr lang="ko-KR" altLang="en-US" sz="1600" b="0" u="none" baseline="0" dirty="0">
                          <a:latin typeface="+mn-ea"/>
                          <a:ea typeface="+mn-ea"/>
                          <a:sym typeface="Wingdings" pitchFamily="2" charset="2"/>
                        </a:rPr>
                        <a:t>실시</a:t>
                      </a:r>
                      <a:endParaRPr lang="en-US" altLang="ko-KR" sz="1600" b="0" u="none" baseline="0" dirty="0">
                        <a:latin typeface="+mn-ea"/>
                        <a:ea typeface="+mn-ea"/>
                        <a:sym typeface="Wingdings" pitchFamily="2" charset="2"/>
                      </a:endParaRPr>
                    </a:p>
                    <a:p>
                      <a:pPr marL="342900" indent="-342900" latinLnBrk="1">
                        <a:lnSpc>
                          <a:spcPct val="150000"/>
                        </a:lnSpc>
                        <a:buFont typeface="Wingdings"/>
                        <a:buChar char="è"/>
                      </a:pPr>
                      <a:r>
                        <a:rPr lang="ko-KR" altLang="en-US" sz="1600" b="0" u="none" baseline="0" dirty="0">
                          <a:latin typeface="+mn-ea"/>
                          <a:ea typeface="+mn-ea"/>
                          <a:sym typeface="Wingdings" pitchFamily="2" charset="2"/>
                        </a:rPr>
                        <a:t>하자보증서</a:t>
                      </a:r>
                      <a:r>
                        <a:rPr lang="en-US" altLang="ko-KR" sz="1600" b="0" u="none" baseline="0" dirty="0">
                          <a:latin typeface="+mn-ea"/>
                          <a:ea typeface="+mn-ea"/>
                          <a:sym typeface="Wingdings" pitchFamily="2" charset="2"/>
                        </a:rPr>
                        <a:t>(Warranty bond) </a:t>
                      </a:r>
                      <a:r>
                        <a:rPr lang="ko-KR" altLang="en-US" sz="1600" b="0" u="none" baseline="0" dirty="0">
                          <a:latin typeface="+mn-ea"/>
                          <a:ea typeface="+mn-ea"/>
                          <a:sym typeface="Wingdings" pitchFamily="2" charset="2"/>
                        </a:rPr>
                        <a:t>제시 요구</a:t>
                      </a:r>
                      <a:endParaRPr lang="en-US" altLang="ko-KR" sz="1600" b="0" u="none" baseline="0" dirty="0">
                        <a:latin typeface="+mn-ea"/>
                        <a:ea typeface="+mn-ea"/>
                        <a:sym typeface="Wingdings" pitchFamily="2" charset="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86789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107504" y="615791"/>
            <a:ext cx="8712968" cy="624220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1. </a:t>
            </a:r>
            <a:r>
              <a:rPr lang="ko-KR" altLang="en-US" sz="1600" dirty="0" err="1">
                <a:latin typeface="+mn-ea"/>
              </a:rPr>
              <a:t>수입자</a:t>
            </a:r>
            <a:r>
              <a:rPr lang="ko-KR" altLang="en-US" sz="1600" dirty="0">
                <a:latin typeface="+mn-ea"/>
              </a:rPr>
              <a:t> 신용조회</a:t>
            </a:r>
            <a:endParaRPr lang="en-US" altLang="ko-KR" sz="16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- </a:t>
            </a:r>
            <a:r>
              <a:rPr lang="ko-KR" altLang="en-US" sz="1600" dirty="0">
                <a:latin typeface="+mn-ea"/>
              </a:rPr>
              <a:t>수입국가 위험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비상위험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 포함</a:t>
            </a:r>
            <a:endParaRPr lang="en-US" altLang="ko-KR" sz="16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2. </a:t>
            </a:r>
            <a:r>
              <a:rPr lang="ko-KR" altLang="en-US" sz="1600" dirty="0">
                <a:latin typeface="+mn-ea"/>
              </a:rPr>
              <a:t>신용장 개설 전에 수입자로부터 개설 신청서 사본 수취</a:t>
            </a:r>
            <a:endParaRPr lang="en-US" altLang="ko-KR" sz="16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- </a:t>
            </a:r>
            <a:r>
              <a:rPr lang="ko-KR" altLang="en-US" sz="1600" dirty="0">
                <a:latin typeface="+mn-ea"/>
              </a:rPr>
              <a:t>개설 전에 계약과 동일하게 개설되는지</a:t>
            </a:r>
            <a:endParaRPr lang="en-US" altLang="ko-KR" sz="16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- </a:t>
            </a:r>
            <a:r>
              <a:rPr lang="ko-KR" altLang="en-US" sz="1600" dirty="0">
                <a:latin typeface="+mn-ea"/>
              </a:rPr>
              <a:t>함정문구는 있는지 확인</a:t>
            </a:r>
            <a:endParaRPr lang="en-US" altLang="ko-KR" sz="1600" dirty="0"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- </a:t>
            </a:r>
            <a:r>
              <a:rPr lang="ko-KR" altLang="en-US" sz="1600" dirty="0">
                <a:latin typeface="+mn-ea"/>
              </a:rPr>
              <a:t>개설된 후 </a:t>
            </a:r>
            <a:r>
              <a:rPr lang="en-US" altLang="ko-KR" sz="1600" dirty="0">
                <a:latin typeface="+mn-ea"/>
                <a:sym typeface="Wingdings" pitchFamily="2" charset="2"/>
              </a:rPr>
              <a:t> Applicant</a:t>
            </a:r>
            <a:r>
              <a:rPr lang="ko-KR" altLang="en-US" sz="1600" dirty="0">
                <a:latin typeface="+mn-ea"/>
                <a:sym typeface="Wingdings" pitchFamily="2" charset="2"/>
              </a:rPr>
              <a:t>에게 </a:t>
            </a:r>
            <a:r>
              <a:rPr lang="en-US" altLang="ko-KR" sz="1600" dirty="0">
                <a:latin typeface="+mn-ea"/>
                <a:sym typeface="Wingdings" pitchFamily="2" charset="2"/>
              </a:rPr>
              <a:t>Amendment </a:t>
            </a:r>
            <a:r>
              <a:rPr lang="ko-KR" altLang="en-US" sz="1600" dirty="0">
                <a:latin typeface="+mn-ea"/>
                <a:sym typeface="Wingdings" pitchFamily="2" charset="2"/>
              </a:rPr>
              <a:t>요청</a:t>
            </a:r>
            <a:r>
              <a:rPr lang="en-US" altLang="ko-KR" sz="1600" dirty="0">
                <a:latin typeface="+mn-ea"/>
                <a:sym typeface="Wingdings" pitchFamily="2" charset="2"/>
              </a:rPr>
              <a:t>(</a:t>
            </a:r>
            <a:r>
              <a:rPr lang="ko-KR" altLang="en-US" sz="1600" dirty="0">
                <a:latin typeface="+mn-ea"/>
                <a:sym typeface="Wingdings" pitchFamily="2" charset="2"/>
              </a:rPr>
              <a:t>메시지 수수료 발생</a:t>
            </a:r>
            <a:r>
              <a:rPr lang="en-US" altLang="ko-KR" sz="1600" dirty="0">
                <a:latin typeface="+mn-ea"/>
                <a:sym typeface="Wingdings" pitchFamily="2" charset="2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  <a:sym typeface="Wingdings" pitchFamily="2" charset="2"/>
              </a:rPr>
              <a:t>3. </a:t>
            </a:r>
            <a:r>
              <a:rPr lang="ko-KR" altLang="en-US" sz="1600" dirty="0" err="1">
                <a:latin typeface="+mn-ea"/>
                <a:sym typeface="Wingdings" pitchFamily="2" charset="2"/>
              </a:rPr>
              <a:t>수입자</a:t>
            </a:r>
            <a:r>
              <a:rPr lang="en-US" altLang="ko-KR" sz="1600" dirty="0">
                <a:latin typeface="+mn-ea"/>
                <a:sym typeface="Wingdings" pitchFamily="2" charset="2"/>
              </a:rPr>
              <a:t>, </a:t>
            </a:r>
            <a:r>
              <a:rPr lang="ko-KR" altLang="en-US" sz="1600" dirty="0">
                <a:latin typeface="+mn-ea"/>
                <a:sym typeface="Wingdings" pitchFamily="2" charset="2"/>
              </a:rPr>
              <a:t>개설은행</a:t>
            </a:r>
            <a:r>
              <a:rPr lang="en-US" altLang="ko-KR" sz="1600" dirty="0">
                <a:latin typeface="+mn-ea"/>
                <a:sym typeface="Wingdings" pitchFamily="2" charset="2"/>
              </a:rPr>
              <a:t>, </a:t>
            </a:r>
            <a:r>
              <a:rPr lang="ko-KR" altLang="en-US" sz="1600" dirty="0">
                <a:latin typeface="+mn-ea"/>
                <a:sym typeface="Wingdings" pitchFamily="2" charset="2"/>
              </a:rPr>
              <a:t>수입국가의 결제위험이 높을 경우</a:t>
            </a:r>
            <a:r>
              <a:rPr lang="en-US" altLang="ko-KR" sz="1600" dirty="0">
                <a:latin typeface="+mn-ea"/>
                <a:sym typeface="Wingdings" pitchFamily="2" charset="2"/>
              </a:rPr>
              <a:t> </a:t>
            </a:r>
            <a:r>
              <a:rPr lang="ko-KR" altLang="en-US" sz="1600" b="1" u="sng" dirty="0">
                <a:latin typeface="+mn-ea"/>
                <a:sym typeface="Wingdings" pitchFamily="2" charset="2"/>
              </a:rPr>
              <a:t>확인 </a:t>
            </a:r>
            <a:r>
              <a:rPr lang="en-US" altLang="ko-KR" sz="1600" b="1" u="sng" dirty="0">
                <a:latin typeface="+mn-ea"/>
                <a:sym typeface="Wingdings" pitchFamily="2" charset="2"/>
              </a:rPr>
              <a:t>L/C</a:t>
            </a:r>
            <a:r>
              <a:rPr lang="ko-KR" altLang="en-US" sz="1600" b="1" u="sng" dirty="0">
                <a:latin typeface="+mn-ea"/>
                <a:sym typeface="Wingdings" pitchFamily="2" charset="2"/>
              </a:rPr>
              <a:t>로 진행</a:t>
            </a:r>
            <a:endParaRPr lang="en-US" altLang="ko-KR" sz="1600" b="1" u="sng" dirty="0">
              <a:latin typeface="+mn-ea"/>
              <a:sym typeface="Wingdings" pitchFamily="2" charset="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  <a:sym typeface="Wingdings" pitchFamily="2" charset="2"/>
              </a:rPr>
              <a:t>       - </a:t>
            </a:r>
            <a:r>
              <a:rPr lang="ko-KR" altLang="en-US" sz="1600" dirty="0">
                <a:latin typeface="+mn-ea"/>
                <a:sym typeface="Wingdings" pitchFamily="2" charset="2"/>
              </a:rPr>
              <a:t>확인 수수료 부담 주체를 반드시 결정</a:t>
            </a:r>
            <a:endParaRPr lang="en-US" altLang="ko-KR" sz="1600" dirty="0">
              <a:latin typeface="+mn-ea"/>
              <a:sym typeface="Wingdings" pitchFamily="2" charset="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  <a:sym typeface="Wingdings" pitchFamily="2" charset="2"/>
              </a:rPr>
              <a:t>       - </a:t>
            </a:r>
            <a:r>
              <a:rPr lang="ko-KR" altLang="en-US" sz="1600" dirty="0">
                <a:latin typeface="+mn-ea"/>
              </a:rPr>
              <a:t>신용장의 확인 문구</a:t>
            </a:r>
            <a:r>
              <a:rPr lang="en-US" altLang="ko-KR" sz="1600" dirty="0">
                <a:latin typeface="+mn-ea"/>
              </a:rPr>
              <a:t>  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49 : CONFIRMATION INSTRUCTION(</a:t>
            </a:r>
            <a:r>
              <a:rPr lang="ko-KR" altLang="en-US" sz="1600" dirty="0">
                <a:latin typeface="+mn-ea"/>
              </a:rPr>
              <a:t>확인지시</a:t>
            </a:r>
            <a:r>
              <a:rPr lang="en-US" altLang="ko-KR" sz="1600" dirty="0">
                <a:latin typeface="+mn-ea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Field 49</a:t>
            </a:r>
            <a:r>
              <a:rPr lang="ko-KR" altLang="en-US" sz="1600" dirty="0">
                <a:latin typeface="+mn-ea"/>
              </a:rPr>
              <a:t>의 확인에 대한 개설은행의 지시 확인</a:t>
            </a:r>
            <a:r>
              <a:rPr lang="en-US" altLang="ko-KR" sz="16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- CONFIRM : </a:t>
            </a:r>
            <a:r>
              <a:rPr lang="ko-KR" altLang="en-US" sz="1600" dirty="0">
                <a:latin typeface="+mn-ea"/>
              </a:rPr>
              <a:t>전문수신인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통지은행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에 대하여 개설은행이 확인을 요청한 것</a:t>
            </a:r>
            <a:endParaRPr lang="en-US" altLang="ko-KR" sz="1600" dirty="0">
              <a:latin typeface="+mn-ea"/>
            </a:endParaRPr>
          </a:p>
          <a:p>
            <a:pPr marL="622300" indent="-62230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- (MAY) ADD YOUR CONFIRMATION : </a:t>
            </a:r>
            <a:r>
              <a:rPr lang="ko-KR" altLang="en-US" sz="1600" dirty="0">
                <a:latin typeface="+mn-ea"/>
              </a:rPr>
              <a:t>전문수신인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통지은행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은 확인을 할 수 있다고 허용하는 것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600" b="1" u="sng" dirty="0">
                <a:latin typeface="+mn-ea"/>
              </a:rPr>
              <a:t>4. </a:t>
            </a:r>
            <a:r>
              <a:rPr lang="ko-KR" altLang="en-US" sz="1600" b="1" u="sng" dirty="0">
                <a:latin typeface="+mn-ea"/>
              </a:rPr>
              <a:t>수출보험 가입</a:t>
            </a:r>
            <a:endParaRPr lang="en-US" altLang="ko-KR" sz="1600" b="1" u="sng" dirty="0">
              <a:latin typeface="+mn-ea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- </a:t>
            </a:r>
            <a:r>
              <a:rPr lang="ko-KR" altLang="en-US" sz="1600" dirty="0">
                <a:latin typeface="+mn-ea"/>
              </a:rPr>
              <a:t>서류하자의 경우 보험금 지급이 안 될 수 있음</a:t>
            </a:r>
            <a:r>
              <a:rPr lang="en-US" altLang="ko-KR" sz="1600" dirty="0">
                <a:latin typeface="+mn-ea"/>
              </a:rPr>
              <a:t>. </a:t>
            </a: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8593D78A-7CAB-4A84-BACC-1A27843E1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7" y="44624"/>
            <a:ext cx="8007137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>
                <a:ea typeface="나눔고딕 ExtraBold" pitchFamily="50" charset="-127"/>
              </a:rPr>
              <a:t>신용장 거래 시 </a:t>
            </a:r>
            <a:r>
              <a:rPr lang="ko-KR" altLang="en-US" sz="2400" dirty="0" err="1">
                <a:ea typeface="나눔고딕 ExtraBold" pitchFamily="50" charset="-127"/>
              </a:rPr>
              <a:t>수출자</a:t>
            </a:r>
            <a:r>
              <a:rPr lang="en-US" altLang="ko-KR" sz="2400" dirty="0">
                <a:ea typeface="나눔고딕 ExtraBold" pitchFamily="50" charset="-127"/>
              </a:rPr>
              <a:t>(Beneficiary)</a:t>
            </a:r>
            <a:r>
              <a:rPr lang="ko-KR" altLang="en-US" sz="2400" dirty="0">
                <a:ea typeface="나눔고딕 ExtraBold" pitchFamily="50" charset="-127"/>
              </a:rPr>
              <a:t>의 안전 조치</a:t>
            </a:r>
            <a:endParaRPr lang="ko-KR" altLang="en-US" sz="2400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CEDD19D-975B-46A9-A14F-CE2AA2DF24C4}"/>
              </a:ext>
            </a:extLst>
          </p:cNvPr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16907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107504" y="615791"/>
            <a:ext cx="8712968" cy="6242209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1. </a:t>
            </a:r>
            <a:r>
              <a:rPr lang="ko-KR" altLang="en-US" sz="1600" dirty="0">
                <a:latin typeface="+mn-ea"/>
              </a:rPr>
              <a:t>요구 서류를 상세히 기재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비 서류 조건에 유의</a:t>
            </a:r>
            <a:r>
              <a:rPr lang="en-US" altLang="ko-KR" sz="1600" dirty="0">
                <a:latin typeface="+mn-ea"/>
              </a:rPr>
              <a:t>)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- 46A Document Required : </a:t>
            </a:r>
          </a:p>
          <a:p>
            <a:pPr marL="719138" indent="-719138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  +FULL SET OF CLEAN ON BOARD BILLS OF LADING MADE OUT TO THE ORDER OF THE BUSAN BANK MARKED ‘FREIGHT COLLECT‘ AND ‘NOTIFY ACCOUNTEE’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  +SIGNED COMMERCIAL INVOICE IN THREE FOLD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  +PACKING LIST IN THREE FOLD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2. </a:t>
            </a:r>
            <a:r>
              <a:rPr lang="ko-KR" altLang="en-US" sz="1600" u="sng" dirty="0">
                <a:latin typeface="+mn-ea"/>
              </a:rPr>
              <a:t>공인검사기관의 검사증명서 첨부조건 삽입</a:t>
            </a:r>
            <a:r>
              <a:rPr lang="en-US" altLang="ko-KR" sz="1600" u="sng" dirty="0">
                <a:latin typeface="+mn-ea"/>
              </a:rPr>
              <a:t>(</a:t>
            </a:r>
            <a:r>
              <a:rPr lang="ko-KR" altLang="en-US" sz="1600" u="sng" dirty="0">
                <a:latin typeface="+mn-ea"/>
              </a:rPr>
              <a:t>또는 </a:t>
            </a:r>
            <a:r>
              <a:rPr lang="en-US" altLang="ko-KR" sz="1600" u="sng" dirty="0">
                <a:latin typeface="+mn-ea"/>
              </a:rPr>
              <a:t>PSI </a:t>
            </a:r>
            <a:r>
              <a:rPr lang="ko-KR" altLang="en-US" sz="1600" u="sng" dirty="0">
                <a:latin typeface="+mn-ea"/>
              </a:rPr>
              <a:t>실시</a:t>
            </a:r>
            <a:r>
              <a:rPr lang="en-US" altLang="ko-KR" sz="1600" u="sng" dirty="0">
                <a:latin typeface="+mn-ea"/>
              </a:rPr>
              <a:t>)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- 46A Document Required :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  +1/2 SET OF ORIGINAL SGS INSPECTION CERTIFICATE</a:t>
            </a:r>
          </a:p>
          <a:p>
            <a:pPr marL="723900" indent="-72390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     +BENEFICIARY’S CERTIFICATE CERTIFYING THAT ½ SET OF ORIGINAL SGS INSPECTION CERTIFICATE AND ONE SET NON-NEGOTIABLE DOCUMENTS HAVE BEEN SENT TO APPLICANT BY COURIER SERVICES WITHIN 3 DAYS AFTER SHIPMENT. 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- </a:t>
            </a:r>
            <a:r>
              <a:rPr lang="ko-KR" altLang="en-US" sz="1600" dirty="0">
                <a:latin typeface="+mn-ea"/>
              </a:rPr>
              <a:t>공인검사기관은 반드시 수입자가 지정 </a:t>
            </a:r>
            <a:endParaRPr lang="en-US" altLang="ko-KR" sz="1600" dirty="0">
              <a:latin typeface="+mn-ea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3. </a:t>
            </a:r>
            <a:r>
              <a:rPr lang="ko-KR" altLang="en-US" sz="1600" dirty="0" err="1">
                <a:latin typeface="+mn-ea"/>
              </a:rPr>
              <a:t>수출자</a:t>
            </a:r>
            <a:r>
              <a:rPr lang="ko-KR" altLang="en-US" sz="1600" dirty="0">
                <a:latin typeface="+mn-ea"/>
              </a:rPr>
              <a:t> 신용조회 </a:t>
            </a:r>
            <a:endParaRPr lang="en-US" altLang="ko-KR" sz="1600" dirty="0">
              <a:latin typeface="+mn-ea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- K-SURE</a:t>
            </a:r>
            <a:r>
              <a:rPr lang="ko-KR" altLang="en-US" sz="1600" dirty="0">
                <a:latin typeface="+mn-ea"/>
              </a:rPr>
              <a:t>를 통한 신용조회</a:t>
            </a:r>
            <a:endParaRPr lang="en-US" altLang="ko-KR" sz="1600" dirty="0">
              <a:latin typeface="+mn-ea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dirty="0">
                <a:latin typeface="+mn-ea"/>
              </a:rPr>
              <a:t>    - </a:t>
            </a:r>
            <a:r>
              <a:rPr lang="ko-KR" altLang="en-US" sz="1600" dirty="0">
                <a:latin typeface="+mn-ea"/>
              </a:rPr>
              <a:t>수입보험 가입 가능한 품목인 경우 수입보험 가입</a:t>
            </a:r>
            <a:endParaRPr lang="en-US" altLang="ko-KR" sz="1600" dirty="0">
              <a:latin typeface="+mn-ea"/>
            </a:endParaRP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8593D78A-7CAB-4A84-BACC-1A27843E1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47" y="44624"/>
            <a:ext cx="8007137" cy="436946"/>
          </a:xfrm>
        </p:spPr>
        <p:txBody>
          <a:bodyPr>
            <a:noAutofit/>
          </a:bodyPr>
          <a:lstStyle/>
          <a:p>
            <a:pPr algn="l"/>
            <a:r>
              <a:rPr lang="ko-KR" altLang="en-US" sz="2400" dirty="0">
                <a:ea typeface="나눔고딕 ExtraBold" pitchFamily="50" charset="-127"/>
              </a:rPr>
              <a:t>신용장 거래 시 </a:t>
            </a:r>
            <a:r>
              <a:rPr lang="ko-KR" altLang="en-US" sz="2400" dirty="0" err="1">
                <a:ea typeface="나눔고딕 ExtraBold" pitchFamily="50" charset="-127"/>
              </a:rPr>
              <a:t>수입자</a:t>
            </a:r>
            <a:r>
              <a:rPr lang="en-US" altLang="ko-KR" sz="2400" dirty="0">
                <a:ea typeface="나눔고딕 ExtraBold" pitchFamily="50" charset="-127"/>
              </a:rPr>
              <a:t>(Applicant)</a:t>
            </a:r>
            <a:r>
              <a:rPr lang="ko-KR" altLang="en-US" sz="2400" dirty="0">
                <a:ea typeface="나눔고딕 ExtraBold" pitchFamily="50" charset="-127"/>
              </a:rPr>
              <a:t>의 안전 조치</a:t>
            </a:r>
            <a:endParaRPr lang="ko-KR" altLang="en-US" sz="2400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CEDD19D-975B-46A9-A14F-CE2AA2DF24C4}"/>
              </a:ext>
            </a:extLst>
          </p:cNvPr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0837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2521</TotalTime>
  <Words>4375</Words>
  <Application>Microsoft Office PowerPoint</Application>
  <PresentationFormat>화면 슬라이드 쇼(4:3)</PresentationFormat>
  <Paragraphs>477</Paragraphs>
  <Slides>33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9" baseType="lpstr">
      <vt:lpstr>굴림</vt:lpstr>
      <vt:lpstr>나눔고딕 ExtraBold</vt:lpstr>
      <vt:lpstr>맑은 고딕</vt:lpstr>
      <vt:lpstr>Arial</vt:lpstr>
      <vt:lpstr>Wingdings</vt:lpstr>
      <vt:lpstr>Office 테마</vt:lpstr>
      <vt:lpstr>PowerPoint 프레젠테이션</vt:lpstr>
      <vt:lpstr>(무역)계약의 법원 및 준거법</vt:lpstr>
      <vt:lpstr>무역계약의 체결과정</vt:lpstr>
      <vt:lpstr>신용조회(Credit Inquiry)</vt:lpstr>
      <vt:lpstr>신용조회(Credit Inquiry)</vt:lpstr>
      <vt:lpstr>PowerPoint 프레젠테이션</vt:lpstr>
      <vt:lpstr>청약 Offer</vt:lpstr>
      <vt:lpstr>청약서 기재 내용</vt:lpstr>
      <vt:lpstr>청약 Offer</vt:lpstr>
      <vt:lpstr>PowerPoint 프레젠테이션</vt:lpstr>
      <vt:lpstr>PowerPoint 프레젠테이션</vt:lpstr>
      <vt:lpstr>PowerPoint 프레젠테이션</vt:lpstr>
      <vt:lpstr>PowerPoint 프레젠테이션</vt:lpstr>
      <vt:lpstr>계약서 불비</vt:lpstr>
      <vt:lpstr>계약서 불비</vt:lpstr>
      <vt:lpstr>계약서 불비</vt:lpstr>
      <vt:lpstr>필수 계약조항 부재</vt:lpstr>
      <vt:lpstr>PowerPoint 프레젠테이션</vt:lpstr>
      <vt:lpstr>결제형태별 수출입 통계</vt:lpstr>
      <vt:lpstr>송금방식 Remittance Base</vt:lpstr>
      <vt:lpstr>송금방식 Remittance Base</vt:lpstr>
      <vt:lpstr>송금방식 Remittance Base</vt:lpstr>
      <vt:lpstr>송금방식 Remittance Base</vt:lpstr>
      <vt:lpstr>송금방식 Remittance Base</vt:lpstr>
      <vt:lpstr>송금방식 Remittance Base</vt:lpstr>
      <vt:lpstr>송금방식 Risk Management</vt:lpstr>
      <vt:lpstr>송금방식 Risk Management</vt:lpstr>
      <vt:lpstr>PowerPoint 프레젠테이션</vt:lpstr>
      <vt:lpstr>PowerPoint 프레젠테이션</vt:lpstr>
      <vt:lpstr>PowerPoint 프레젠테이션</vt:lpstr>
      <vt:lpstr>신용장(Letter of Credit, L/C) 거래의 한계성 및 대응방안</vt:lpstr>
      <vt:lpstr>신용장 거래 시 수출자(Beneficiary)의 안전 조치</vt:lpstr>
      <vt:lpstr>신용장 거래 시 수입자(Applicant)의 안전 조치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lsj</dc:creator>
  <cp:lastModifiedBy>이동찬</cp:lastModifiedBy>
  <cp:revision>290</cp:revision>
  <dcterms:created xsi:type="dcterms:W3CDTF">2010-08-29T03:40:00Z</dcterms:created>
  <dcterms:modified xsi:type="dcterms:W3CDTF">2022-05-05T23:23:41Z</dcterms:modified>
</cp:coreProperties>
</file>