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sldIdLst>
    <p:sldId id="256" r:id="rId2"/>
    <p:sldId id="258" r:id="rId3"/>
    <p:sldId id="553" r:id="rId4"/>
    <p:sldId id="694" r:id="rId5"/>
    <p:sldId id="695" r:id="rId6"/>
    <p:sldId id="697" r:id="rId7"/>
    <p:sldId id="696" r:id="rId8"/>
    <p:sldId id="698" r:id="rId9"/>
    <p:sldId id="699" r:id="rId10"/>
    <p:sldId id="700" r:id="rId11"/>
    <p:sldId id="701" r:id="rId12"/>
    <p:sldId id="702" r:id="rId13"/>
    <p:sldId id="703" r:id="rId14"/>
    <p:sldId id="704" r:id="rId15"/>
    <p:sldId id="705" r:id="rId16"/>
    <p:sldId id="706" r:id="rId17"/>
    <p:sldId id="707" r:id="rId18"/>
    <p:sldId id="708" r:id="rId19"/>
    <p:sldId id="709" r:id="rId20"/>
    <p:sldId id="710" r:id="rId21"/>
    <p:sldId id="692" r:id="rId22"/>
  </p:sldIdLst>
  <p:sldSz cx="9906000" cy="6858000" type="A4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Calibri Light" panose="020F0302020204030204" pitchFamily="34" charset="0"/>
      <p:regular r:id="rId27"/>
      <p:italic r:id="rId28"/>
    </p:embeddedFont>
    <p:embeddedFont>
      <p:font typeface="G마켓 산스 TTF Bold" panose="02000000000000000000" pitchFamily="2" charset="-127"/>
      <p:bold r:id="rId29"/>
    </p:embeddedFont>
    <p:embeddedFont>
      <p:font typeface="KoPub돋움체 Bold" panose="02020603020101020101" pitchFamily="18" charset="-127"/>
      <p:regular r:id="rId30"/>
      <p:bold r:id="rId31"/>
    </p:embeddedFont>
    <p:embeddedFont>
      <p:font typeface="KoPub돋움체 Light" panose="02020603020101020101" pitchFamily="18" charset="-127"/>
      <p:regular r:id="rId32"/>
    </p:embeddedFont>
    <p:embeddedFont>
      <p:font typeface="KoPub돋움체 Medium" panose="02020603020101020101" pitchFamily="18" charset="-127"/>
      <p:regular r:id="rId33"/>
    </p:embeddedFont>
    <p:embeddedFont>
      <p:font typeface="고도 M" panose="02000503000000020004" pitchFamily="50" charset="-127"/>
      <p:regular r:id="rId34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8" autoAdjust="0"/>
    <p:restoredTop sz="94660"/>
  </p:normalViewPr>
  <p:slideViewPr>
    <p:cSldViewPr snapToObjects="1">
      <p:cViewPr varScale="1">
        <p:scale>
          <a:sx n="114" d="100"/>
          <a:sy n="114" d="100"/>
        </p:scale>
        <p:origin x="1284" y="9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21" Type="http://schemas.openxmlformats.org/officeDocument/2006/relationships/slide" Target="slides/slide20.xml"/><Relationship Id="rId34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2455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5610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4380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162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8805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0289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6860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7016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0699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5938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6572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1F0301-8562-4A87-A52C-BD5C21AC22CF}" type="datetimeFigureOut">
              <a:rPr lang="ko-KR" altLang="en-US" smtClean="0"/>
              <a:pPr/>
              <a:t>2022-10-07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9F3805-A487-44EE-A6B3-F9B06AFB49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511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762"/>
            <a:ext cx="9906000" cy="687176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6F2AE8B0-AB35-4BD1-A976-EADC26E206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43325" y="2847975"/>
            <a:ext cx="5467350" cy="1309688"/>
          </a:xfrm>
        </p:spPr>
        <p:txBody>
          <a:bodyPr/>
          <a:lstStyle/>
          <a:p>
            <a:r>
              <a:rPr lang="ko-KR" altLang="en-US" dirty="0">
                <a:solidFill>
                  <a:schemeClr val="tx2">
                    <a:lumMod val="75000"/>
                  </a:schemeClr>
                </a:solidFill>
                <a:latin typeface="G마켓 산스 TTF Bold" pitchFamily="2" charset="-127"/>
                <a:ea typeface="G마켓 산스 TTF Bold" pitchFamily="2" charset="-127"/>
              </a:rPr>
              <a:t>환율 예측기법</a:t>
            </a:r>
          </a:p>
        </p:txBody>
      </p:sp>
    </p:spTree>
    <p:extLst>
      <p:ext uri="{BB962C8B-B14F-4D97-AF65-F5344CB8AC3E}">
        <p14:creationId xmlns:p14="http://schemas.microsoft.com/office/powerpoint/2010/main" val="30427630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제목 1">
            <a:extLst>
              <a:ext uri="{FF2B5EF4-FFF2-40B4-BE49-F238E27FC236}">
                <a16:creationId xmlns:a16="http://schemas.microsoft.com/office/drawing/2014/main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400" dirty="0">
                <a:latin typeface="고도 M" pitchFamily="2" charset="-127"/>
                <a:ea typeface="고도 M" pitchFamily="2" charset="-127"/>
                <a:cs typeface="+mj-cs"/>
              </a:rPr>
              <a:t>Q. 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매수할 종목을 고르시오</a:t>
            </a:r>
          </a:p>
        </p:txBody>
      </p:sp>
      <p:pic>
        <p:nvPicPr>
          <p:cNvPr id="14" name="그림 13" descr="제일제당vs한국타이어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81076" y="1772816"/>
            <a:ext cx="8259639" cy="4603733"/>
          </a:xfrm>
          <a:prstGeom prst="rect">
            <a:avLst/>
          </a:prstGeom>
        </p:spPr>
      </p:pic>
      <p:sp>
        <p:nvSpPr>
          <p:cNvPr id="15" name="TextBox 6"/>
          <p:cNvSpPr txBox="1"/>
          <p:nvPr/>
        </p:nvSpPr>
        <p:spPr>
          <a:xfrm>
            <a:off x="4847389" y="3140968"/>
            <a:ext cx="1624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err="1">
                <a:latin typeface="KoPub돋움체 Bold" pitchFamily="2" charset="-127"/>
                <a:ea typeface="KoPub돋움체 Bold" pitchFamily="2" charset="-127"/>
              </a:rPr>
              <a:t>낙폭과대</a:t>
            </a:r>
            <a:r>
              <a:rPr lang="en-US" altLang="ko-KR" b="1" dirty="0">
                <a:latin typeface="KoPub돋움체 Bold" pitchFamily="2" charset="-127"/>
                <a:ea typeface="KoPub돋움체 Bold" pitchFamily="2" charset="-127"/>
              </a:rPr>
              <a:t>?</a:t>
            </a:r>
            <a:endParaRPr lang="ko-KR" altLang="en-US" b="1" dirty="0">
              <a:latin typeface="KoPub돋움체 Bold" pitchFamily="2" charset="-127"/>
              <a:ea typeface="KoPub돋움체 Bold" pitchFamily="2" charset="-127"/>
            </a:endParaRPr>
          </a:p>
        </p:txBody>
      </p:sp>
      <p:sp>
        <p:nvSpPr>
          <p:cNvPr id="16" name="TextBox 7"/>
          <p:cNvSpPr txBox="1"/>
          <p:nvPr/>
        </p:nvSpPr>
        <p:spPr>
          <a:xfrm>
            <a:off x="4847389" y="5373216"/>
            <a:ext cx="1624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>
                <a:latin typeface="KoPub돋움체 Bold" pitchFamily="2" charset="-127"/>
                <a:ea typeface="KoPub돋움체 Bold" pitchFamily="2" charset="-127"/>
              </a:rPr>
              <a:t>상승추세</a:t>
            </a:r>
            <a:r>
              <a:rPr lang="en-US" altLang="ko-KR" b="1" dirty="0">
                <a:latin typeface="KoPub돋움체 Bold" pitchFamily="2" charset="-127"/>
                <a:ea typeface="KoPub돋움체 Bold" pitchFamily="2" charset="-127"/>
              </a:rPr>
              <a:t>?</a:t>
            </a:r>
            <a:endParaRPr lang="ko-KR" altLang="en-US" b="1" dirty="0">
              <a:latin typeface="KoPub돋움체 Bold" pitchFamily="2" charset="-127"/>
              <a:ea typeface="KoPub돋움체 Bold" pitchFamily="2" charset="-127"/>
            </a:endParaRPr>
          </a:p>
        </p:txBody>
      </p:sp>
      <p:cxnSp>
        <p:nvCxnSpPr>
          <p:cNvPr id="17" name="직선 연결선 16"/>
          <p:cNvCxnSpPr/>
          <p:nvPr/>
        </p:nvCxnSpPr>
        <p:spPr bwMode="auto">
          <a:xfrm rot="5400000">
            <a:off x="2450720" y="4095074"/>
            <a:ext cx="4356488" cy="15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4287643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1" name="제목 1">
            <a:extLst>
              <a:ext uri="{FF2B5EF4-FFF2-40B4-BE49-F238E27FC236}">
                <a16:creationId xmlns:a16="http://schemas.microsoft.com/office/drawing/2014/main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dirty="0">
                <a:latin typeface="고도 M" pitchFamily="2" charset="-127"/>
                <a:ea typeface="고도 M" pitchFamily="2" charset="-127"/>
                <a:cs typeface="+mj-cs"/>
              </a:rPr>
              <a:t>정답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  <a:cs typeface="+mj-cs"/>
              </a:rPr>
              <a:t>!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pic>
        <p:nvPicPr>
          <p:cNvPr id="14" name="그림 13" descr="제일제당vs한국타이어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0100" y="1721759"/>
            <a:ext cx="8545388" cy="4763002"/>
          </a:xfrm>
          <a:prstGeom prst="rect">
            <a:avLst/>
          </a:prstGeom>
        </p:spPr>
      </p:pic>
      <p:cxnSp>
        <p:nvCxnSpPr>
          <p:cNvPr id="15" name="직선 연결선 14"/>
          <p:cNvCxnSpPr/>
          <p:nvPr/>
        </p:nvCxnSpPr>
        <p:spPr bwMode="auto">
          <a:xfrm rot="16200000" flipH="1">
            <a:off x="2281177" y="4069543"/>
            <a:ext cx="4479552" cy="7200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직선 연결선 15"/>
          <p:cNvCxnSpPr/>
          <p:nvPr/>
        </p:nvCxnSpPr>
        <p:spPr bwMode="auto">
          <a:xfrm flipV="1">
            <a:off x="4512441" y="3305932"/>
            <a:ext cx="4833047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" name="직선 연결선 16"/>
          <p:cNvCxnSpPr/>
          <p:nvPr/>
        </p:nvCxnSpPr>
        <p:spPr bwMode="auto">
          <a:xfrm flipV="1">
            <a:off x="4582485" y="5466172"/>
            <a:ext cx="4763003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8" name="사각형 설명선 17"/>
          <p:cNvSpPr/>
          <p:nvPr/>
        </p:nvSpPr>
        <p:spPr bwMode="auto">
          <a:xfrm>
            <a:off x="4869862" y="2009788"/>
            <a:ext cx="2171369" cy="490309"/>
          </a:xfrm>
          <a:prstGeom prst="wedgeRectCallout">
            <a:avLst>
              <a:gd name="adj1" fmla="val -66881"/>
              <a:gd name="adj2" fmla="val 201975"/>
            </a:avLst>
          </a:prstGeom>
          <a:solidFill>
            <a:schemeClr val="accent4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>
                <a:latin typeface="KoPub돋움체 Light" pitchFamily="2" charset="-127"/>
                <a:ea typeface="KoPub돋움체 Light" pitchFamily="2" charset="-127"/>
              </a:rPr>
              <a:t>매수한 이후</a:t>
            </a:r>
            <a:r>
              <a:rPr lang="en-US" altLang="ko-KR" sz="1200" b="1" dirty="0">
                <a:latin typeface="KoPub돋움체 Light" pitchFamily="2" charset="-127"/>
                <a:ea typeface="KoPub돋움체 Light" pitchFamily="2" charset="-127"/>
              </a:rPr>
              <a:t>, </a:t>
            </a:r>
            <a:r>
              <a:rPr lang="ko-KR" altLang="en-US" sz="1200" b="1" dirty="0">
                <a:latin typeface="KoPub돋움체 Light" pitchFamily="2" charset="-127"/>
                <a:ea typeface="KoPub돋움체 Light" pitchFamily="2" charset="-127"/>
              </a:rPr>
              <a:t>일시적인 구간을 제외하면 내내 손실발생</a:t>
            </a:r>
          </a:p>
        </p:txBody>
      </p:sp>
      <p:sp>
        <p:nvSpPr>
          <p:cNvPr id="19" name="사각형 설명선 18"/>
          <p:cNvSpPr/>
          <p:nvPr/>
        </p:nvSpPr>
        <p:spPr bwMode="auto">
          <a:xfrm>
            <a:off x="4941870" y="4242036"/>
            <a:ext cx="2171369" cy="490309"/>
          </a:xfrm>
          <a:prstGeom prst="wedgeRectCallout">
            <a:avLst>
              <a:gd name="adj1" fmla="val -68085"/>
              <a:gd name="adj2" fmla="val 196530"/>
            </a:avLst>
          </a:prstGeom>
          <a:solidFill>
            <a:schemeClr val="accent4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>
                <a:latin typeface="KoPub돋움체 Light" pitchFamily="2" charset="-127"/>
                <a:ea typeface="KoPub돋움체 Light" pitchFamily="2" charset="-127"/>
              </a:rPr>
              <a:t>매수한 이후</a:t>
            </a:r>
            <a:r>
              <a:rPr lang="en-US" altLang="ko-KR" sz="1200" b="1" dirty="0">
                <a:latin typeface="KoPub돋움체 Light" pitchFamily="2" charset="-127"/>
                <a:ea typeface="KoPub돋움체 Light" pitchFamily="2" charset="-127"/>
              </a:rPr>
              <a:t>, </a:t>
            </a:r>
            <a:r>
              <a:rPr lang="ko-KR" altLang="en-US" sz="1200" b="1" dirty="0">
                <a:latin typeface="KoPub돋움체 Light" pitchFamily="2" charset="-127"/>
                <a:ea typeface="KoPub돋움체 Light" pitchFamily="2" charset="-127"/>
              </a:rPr>
              <a:t>일시적인 구간을 제외하면 내내 이익발생</a:t>
            </a:r>
          </a:p>
        </p:txBody>
      </p:sp>
    </p:spTree>
    <p:extLst>
      <p:ext uri="{BB962C8B-B14F-4D97-AF65-F5344CB8AC3E}">
        <p14:creationId xmlns:p14="http://schemas.microsoft.com/office/powerpoint/2010/main" val="2715490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5C3C6FF-1E8F-4113-8470-504686B76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0752" y="2181853"/>
            <a:ext cx="6233810" cy="3695419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ko-KR" altLang="en-US" sz="1600" dirty="0">
                <a:solidFill>
                  <a:srgbClr val="000000"/>
                </a:solidFill>
                <a:latin typeface="KoPub돋움체 Bold" pitchFamily="2" charset="-127"/>
                <a:ea typeface="KoPub돋움체 Bold" pitchFamily="2" charset="-127"/>
              </a:rPr>
              <a:t>추세</a:t>
            </a:r>
            <a:endParaRPr lang="en-US" altLang="ko-KR" sz="1600" dirty="0">
              <a:solidFill>
                <a:srgbClr val="000000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 lvl="1"/>
            <a:r>
              <a:rPr lang="ko-KR" altLang="en-US" sz="1500" dirty="0">
                <a:latin typeface="KoPub돋움체 Medium" pitchFamily="2" charset="-127"/>
                <a:ea typeface="KoPub돋움체 Medium" pitchFamily="2" charset="-127"/>
              </a:rPr>
              <a:t>고점</a:t>
            </a:r>
            <a:r>
              <a:rPr lang="en-US" altLang="ko-KR" sz="1500" dirty="0">
                <a:latin typeface="KoPub돋움체 Medium" pitchFamily="2" charset="-127"/>
                <a:ea typeface="KoPub돋움체 Medium" pitchFamily="2" charset="-127"/>
              </a:rPr>
              <a:t>(peak)</a:t>
            </a:r>
            <a:r>
              <a:rPr lang="ko-KR" altLang="en-US" sz="1500" dirty="0">
                <a:latin typeface="KoPub돋움체 Medium" pitchFamily="2" charset="-127"/>
                <a:ea typeface="KoPub돋움체 Medium" pitchFamily="2" charset="-127"/>
              </a:rPr>
              <a:t>과 저점</a:t>
            </a:r>
            <a:r>
              <a:rPr lang="en-US" altLang="ko-KR" sz="1500" dirty="0">
                <a:latin typeface="KoPub돋움체 Medium" pitchFamily="2" charset="-127"/>
                <a:ea typeface="KoPub돋움체 Medium" pitchFamily="2" charset="-127"/>
              </a:rPr>
              <a:t>(trough)</a:t>
            </a:r>
            <a:r>
              <a:rPr lang="ko-KR" altLang="en-US" sz="1500" dirty="0">
                <a:latin typeface="KoPub돋움체 Medium" pitchFamily="2" charset="-127"/>
                <a:ea typeface="KoPub돋움체 Medium" pitchFamily="2" charset="-127"/>
              </a:rPr>
              <a:t>이 연속적으로 이어지는 일</a:t>
            </a:r>
          </a:p>
          <a:p>
            <a:pPr lvl="1" algn="just">
              <a:buNone/>
              <a:defRPr/>
            </a:pPr>
            <a:endParaRPr lang="en-US" altLang="ko-KR" sz="1500" dirty="0">
              <a:solidFill>
                <a:srgbClr val="000000"/>
              </a:solidFill>
              <a:latin typeface="KoPub돋움체 Medium" pitchFamily="2" charset="-127"/>
              <a:ea typeface="KoPub돋움체 Medium" pitchFamily="2" charset="-127"/>
            </a:endParaRPr>
          </a:p>
          <a:p>
            <a:pPr>
              <a:buFontTx/>
              <a:buChar char="-"/>
            </a:pPr>
            <a:r>
              <a:rPr lang="ko-KR" altLang="en-US" sz="1600" dirty="0">
                <a:solidFill>
                  <a:srgbClr val="0070C0"/>
                </a:solidFill>
                <a:latin typeface="KoPub돋움체 Bold" pitchFamily="2" charset="-127"/>
                <a:ea typeface="KoPub돋움체 Bold" pitchFamily="2" charset="-127"/>
              </a:rPr>
              <a:t>상승추세</a:t>
            </a:r>
            <a:endParaRPr lang="en-US" altLang="ko-KR" sz="1600" dirty="0">
              <a:solidFill>
                <a:srgbClr val="0070C0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 lvl="1">
              <a:buFontTx/>
              <a:buChar char="-"/>
            </a:pPr>
            <a:r>
              <a:rPr lang="ko-KR" altLang="en-US" sz="1500" dirty="0" err="1">
                <a:latin typeface="KoPub돋움체 Medium" pitchFamily="2" charset="-127"/>
                <a:ea typeface="KoPub돋움체 Medium" pitchFamily="2" charset="-127"/>
              </a:rPr>
              <a:t>저점</a:t>
            </a:r>
            <a:r>
              <a:rPr lang="en-US" altLang="ko-KR" sz="1500" dirty="0">
                <a:latin typeface="KoPub돋움체 Medium" pitchFamily="2" charset="-127"/>
                <a:ea typeface="KoPub돋움체 Medium" pitchFamily="2" charset="-127"/>
              </a:rPr>
              <a:t>(trough)</a:t>
            </a:r>
            <a:r>
              <a:rPr lang="ko-KR" altLang="en-US" sz="1500" dirty="0">
                <a:latin typeface="KoPub돋움체 Medium" pitchFamily="2" charset="-127"/>
                <a:ea typeface="KoPub돋움체 Medium" pitchFamily="2" charset="-127"/>
              </a:rPr>
              <a:t>이 지속적으로 상승하는 일</a:t>
            </a:r>
            <a:endParaRPr lang="en-US" altLang="ko-KR" sz="1500" dirty="0">
              <a:latin typeface="KoPub돋움체 Medium" pitchFamily="2" charset="-127"/>
              <a:ea typeface="KoPub돋움체 Medium" pitchFamily="2" charset="-127"/>
            </a:endParaRPr>
          </a:p>
          <a:p>
            <a:pPr lvl="1">
              <a:buFontTx/>
              <a:buChar char="-"/>
            </a:pPr>
            <a:r>
              <a:rPr lang="ko-KR" altLang="en-US" sz="1500" dirty="0">
                <a:latin typeface="KoPub돋움체 Medium" pitchFamily="2" charset="-127"/>
                <a:ea typeface="KoPub돋움체 Medium" pitchFamily="2" charset="-127"/>
              </a:rPr>
              <a:t>주가가 쌀 때 매수세가 나타나므로 </a:t>
            </a:r>
            <a:r>
              <a:rPr lang="ko-KR" altLang="en-US" sz="1500" dirty="0" err="1">
                <a:latin typeface="KoPub돋움체 Medium" pitchFamily="2" charset="-127"/>
                <a:ea typeface="KoPub돋움체 Medium" pitchFamily="2" charset="-127"/>
              </a:rPr>
              <a:t>저점이</a:t>
            </a:r>
            <a:r>
              <a:rPr lang="ko-KR" altLang="en-US" sz="1500" dirty="0">
                <a:latin typeface="KoPub돋움체 Medium" pitchFamily="2" charset="-127"/>
                <a:ea typeface="KoPub돋움체 Medium" pitchFamily="2" charset="-127"/>
              </a:rPr>
              <a:t> 중요</a:t>
            </a:r>
            <a:endParaRPr lang="en-US" altLang="ko-KR" sz="1500" dirty="0">
              <a:latin typeface="KoPub돋움체 Medium" pitchFamily="2" charset="-127"/>
              <a:ea typeface="KoPub돋움체 Medium" pitchFamily="2" charset="-127"/>
            </a:endParaRPr>
          </a:p>
          <a:p>
            <a:pPr lvl="1">
              <a:buFontTx/>
              <a:buChar char="-"/>
            </a:pPr>
            <a:r>
              <a:rPr lang="ko-KR" altLang="en-US" sz="1500" dirty="0" err="1">
                <a:latin typeface="KoPub돋움체 Medium" pitchFamily="2" charset="-127"/>
                <a:ea typeface="KoPub돋움체 Medium" pitchFamily="2" charset="-127"/>
              </a:rPr>
              <a:t>저점이</a:t>
            </a:r>
            <a:r>
              <a:rPr lang="ko-KR" altLang="en-US" sz="1500" dirty="0">
                <a:latin typeface="KoPub돋움체 Medium" pitchFamily="2" charset="-127"/>
                <a:ea typeface="KoPub돋움체 Medium" pitchFamily="2" charset="-127"/>
              </a:rPr>
              <a:t> 상승하는데도 사는 세력이 있으므로 추세가 이어지는 것</a:t>
            </a:r>
            <a:endParaRPr lang="en-US" altLang="ko-KR" sz="1500" dirty="0">
              <a:latin typeface="KoPub돋움체 Medium" pitchFamily="2" charset="-127"/>
              <a:ea typeface="KoPub돋움체 Medium" pitchFamily="2" charset="-127"/>
            </a:endParaRPr>
          </a:p>
          <a:p>
            <a:pPr lvl="1">
              <a:buNone/>
            </a:pPr>
            <a:endParaRPr lang="en-US" altLang="ko-KR" sz="1500" dirty="0">
              <a:latin typeface="KoPub돋움체 Medium" pitchFamily="2" charset="-127"/>
              <a:ea typeface="KoPub돋움체 Medium" pitchFamily="2" charset="-127"/>
            </a:endParaRPr>
          </a:p>
          <a:p>
            <a:pPr>
              <a:buFontTx/>
              <a:buChar char="-"/>
            </a:pPr>
            <a:r>
              <a:rPr lang="ko-KR" altLang="en-US" sz="1600" dirty="0">
                <a:solidFill>
                  <a:srgbClr val="FF0000"/>
                </a:solidFill>
                <a:latin typeface="KoPub돋움체 Bold" pitchFamily="2" charset="-127"/>
                <a:ea typeface="KoPub돋움체 Bold" pitchFamily="2" charset="-127"/>
              </a:rPr>
              <a:t>하락추세 </a:t>
            </a:r>
            <a:endParaRPr lang="en-US" altLang="ko-KR" sz="1600" dirty="0">
              <a:solidFill>
                <a:srgbClr val="FF0000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 lvl="1">
              <a:buFontTx/>
              <a:buChar char="-"/>
            </a:pPr>
            <a:r>
              <a:rPr lang="ko-KR" altLang="en-US" sz="1500" dirty="0">
                <a:latin typeface="KoPub돋움체 Medium" pitchFamily="2" charset="-127"/>
                <a:ea typeface="KoPub돋움체 Medium" pitchFamily="2" charset="-127"/>
              </a:rPr>
              <a:t>고점</a:t>
            </a:r>
            <a:r>
              <a:rPr lang="en-US" altLang="ko-KR" sz="1500" dirty="0">
                <a:latin typeface="KoPub돋움체 Medium" pitchFamily="2" charset="-127"/>
                <a:ea typeface="KoPub돋움체 Medium" pitchFamily="2" charset="-127"/>
              </a:rPr>
              <a:t>(peak)</a:t>
            </a:r>
            <a:r>
              <a:rPr lang="ko-KR" altLang="en-US" sz="1500" dirty="0">
                <a:latin typeface="KoPub돋움체 Medium" pitchFamily="2" charset="-127"/>
                <a:ea typeface="KoPub돋움체 Medium" pitchFamily="2" charset="-127"/>
              </a:rPr>
              <a:t>이 지속적으로 하락하는 일</a:t>
            </a:r>
            <a:endParaRPr lang="en-US" altLang="ko-KR" sz="1500" dirty="0">
              <a:latin typeface="KoPub돋움체 Medium" pitchFamily="2" charset="-127"/>
              <a:ea typeface="KoPub돋움체 Medium" pitchFamily="2" charset="-127"/>
            </a:endParaRPr>
          </a:p>
          <a:p>
            <a:pPr lvl="1">
              <a:buFontTx/>
              <a:buChar char="-"/>
            </a:pPr>
            <a:r>
              <a:rPr lang="ko-KR" altLang="en-US" sz="1500" dirty="0">
                <a:latin typeface="KoPub돋움체 Medium" pitchFamily="2" charset="-127"/>
                <a:ea typeface="KoPub돋움체 Medium" pitchFamily="2" charset="-127"/>
              </a:rPr>
              <a:t>주가가 비쌀 때 매도세가 나타나므로 고점이 중요</a:t>
            </a:r>
            <a:endParaRPr lang="en-US" altLang="ko-KR" sz="1500" dirty="0">
              <a:latin typeface="KoPub돋움체 Medium" pitchFamily="2" charset="-127"/>
              <a:ea typeface="KoPub돋움체 Medium" pitchFamily="2" charset="-127"/>
            </a:endParaRPr>
          </a:p>
          <a:p>
            <a:pPr lvl="1">
              <a:buFontTx/>
              <a:buChar char="-"/>
            </a:pPr>
            <a:r>
              <a:rPr lang="ko-KR" altLang="en-US" sz="1500" dirty="0">
                <a:latin typeface="KoPub돋움체 Medium" pitchFamily="2" charset="-127"/>
                <a:ea typeface="KoPub돋움체 Medium" pitchFamily="2" charset="-127"/>
              </a:rPr>
              <a:t>고점이 하락하는데도 파는 세력이 있으므로 추세가 이어지는 것</a:t>
            </a:r>
          </a:p>
          <a:p>
            <a:pPr>
              <a:buNone/>
            </a:pPr>
            <a:endParaRPr lang="en-US" altLang="ko-KR" sz="1500" dirty="0">
              <a:latin typeface="KoPub돋움체 Medium" pitchFamily="2" charset="-127"/>
              <a:ea typeface="KoPub돋움체 Medium" pitchFamily="2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6616" y="2168860"/>
            <a:ext cx="1015782" cy="3492388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추세</a:t>
            </a:r>
          </a:p>
        </p:txBody>
      </p:sp>
    </p:spTree>
    <p:extLst>
      <p:ext uri="{BB962C8B-B14F-4D97-AF65-F5344CB8AC3E}">
        <p14:creationId xmlns:p14="http://schemas.microsoft.com/office/powerpoint/2010/main" val="38310306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ko-KR" altLang="en-US" sz="2400" dirty="0">
                <a:latin typeface="고도 M" pitchFamily="2" charset="-127"/>
                <a:ea typeface="고도 M" pitchFamily="2" charset="-127"/>
                <a:cs typeface="+mj-cs"/>
              </a:rPr>
              <a:t>달러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  <a:cs typeface="+mj-cs"/>
              </a:rPr>
              <a:t>/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  <a:cs typeface="+mj-cs"/>
              </a:rPr>
              <a:t>원 환율 추세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  <a:cs typeface="+mj-cs"/>
              </a:rPr>
              <a:t>(2003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  <a:cs typeface="+mj-cs"/>
              </a:rPr>
              <a:t>년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  <a:cs typeface="+mj-cs"/>
              </a:rPr>
              <a:t>~)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3B9EA70C-18D8-9858-67DD-E55F52B985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" y="2276872"/>
            <a:ext cx="8573150" cy="333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030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이동평균법</a:t>
            </a: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06"/>
          <a:stretch/>
        </p:blipFill>
        <p:spPr>
          <a:xfrm>
            <a:off x="3311740" y="1906836"/>
            <a:ext cx="6598070" cy="4326888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0" y="2058600"/>
            <a:ext cx="8092440" cy="4023360"/>
          </a:xfrm>
          <a:prstGeom prst="rect">
            <a:avLst/>
          </a:prstGeom>
          <a:solidFill>
            <a:schemeClr val="bg1"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Rectangle 3"/>
          <p:cNvSpPr txBox="1">
            <a:spLocks noChangeArrowheads="1"/>
          </p:cNvSpPr>
          <p:nvPr/>
        </p:nvSpPr>
        <p:spPr>
          <a:xfrm>
            <a:off x="1046796" y="2202626"/>
            <a:ext cx="7002547" cy="39535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73050" indent="-2730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>
                <a:latin typeface="KoPub돋움체 Bold" pitchFamily="2" charset="-127"/>
                <a:ea typeface="KoPub돋움체 Bold" pitchFamily="2" charset="-127"/>
              </a:rPr>
              <a:t>이동평균법</a:t>
            </a:r>
            <a:endParaRPr lang="en-US" altLang="ko-KR" sz="1600" dirty="0">
              <a:latin typeface="KoPub돋움체 Bold" pitchFamily="2" charset="-127"/>
              <a:ea typeface="KoPub돋움체 Bold" pitchFamily="2" charset="-127"/>
            </a:endParaRPr>
          </a:p>
          <a:p>
            <a:pPr marL="730250" lvl="2" indent="-2730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500" dirty="0" err="1">
                <a:latin typeface="KoPub돋움체 Medium" pitchFamily="2" charset="-127"/>
                <a:ea typeface="KoPub돋움체 Medium" pitchFamily="2" charset="-127"/>
              </a:rPr>
              <a:t>들쑥날쑥한</a:t>
            </a:r>
            <a:r>
              <a:rPr lang="ko-KR" altLang="en-US" sz="1500" dirty="0">
                <a:latin typeface="KoPub돋움체 Medium" pitchFamily="2" charset="-127"/>
                <a:ea typeface="KoPub돋움체 Medium" pitchFamily="2" charset="-127"/>
              </a:rPr>
              <a:t> 환율을 평균하여 살펴본다면 추세 파악이 용이</a:t>
            </a:r>
            <a:endParaRPr lang="en-US" altLang="ko-KR" sz="1500" dirty="0">
              <a:latin typeface="KoPub돋움체 Medium" pitchFamily="2" charset="-127"/>
              <a:ea typeface="KoPub돋움체 Medium" pitchFamily="2" charset="-127"/>
            </a:endParaRPr>
          </a:p>
          <a:p>
            <a:pPr marL="273050" lvl="1" indent="-273050">
              <a:lnSpc>
                <a:spcPct val="150000"/>
              </a:lnSpc>
            </a:pPr>
            <a:endParaRPr lang="en-US" altLang="ko-KR" sz="500" dirty="0">
              <a:latin typeface="KoPub돋움체 Medium" pitchFamily="2" charset="-127"/>
              <a:ea typeface="KoPub돋움체 Medium" pitchFamily="2" charset="-127"/>
            </a:endParaRPr>
          </a:p>
          <a:p>
            <a:pPr marL="273050" indent="-2730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>
                <a:latin typeface="KoPub돋움체 Bold" pitchFamily="2" charset="-127"/>
                <a:ea typeface="KoPub돋움체 Bold" pitchFamily="2" charset="-127"/>
              </a:rPr>
              <a:t>이동평균 산출하는 법 </a:t>
            </a:r>
            <a:r>
              <a:rPr lang="en-US" altLang="ko-KR" sz="1600" dirty="0">
                <a:latin typeface="KoPub돋움체 Bold" pitchFamily="2" charset="-127"/>
                <a:ea typeface="KoPub돋움체 Bold" pitchFamily="2" charset="-127"/>
              </a:rPr>
              <a:t>(</a:t>
            </a:r>
            <a:r>
              <a:rPr lang="ko-KR" altLang="en-US" sz="1600" dirty="0">
                <a:latin typeface="KoPub돋움체 Bold" pitchFamily="2" charset="-127"/>
                <a:ea typeface="KoPub돋움체 Bold" pitchFamily="2" charset="-127"/>
              </a:rPr>
              <a:t>예</a:t>
            </a:r>
            <a:r>
              <a:rPr lang="en-US" altLang="ko-KR" sz="1600" dirty="0">
                <a:latin typeface="KoPub돋움체 Bold" pitchFamily="2" charset="-127"/>
                <a:ea typeface="KoPub돋움체 Bold" pitchFamily="2" charset="-127"/>
              </a:rPr>
              <a:t>, 5</a:t>
            </a:r>
            <a:r>
              <a:rPr lang="ko-KR" altLang="en-US" sz="1600" dirty="0">
                <a:latin typeface="KoPub돋움체 Bold" pitchFamily="2" charset="-127"/>
                <a:ea typeface="KoPub돋움체 Bold" pitchFamily="2" charset="-127"/>
              </a:rPr>
              <a:t>일 이동평균</a:t>
            </a:r>
            <a:r>
              <a:rPr lang="en-US" altLang="ko-KR" sz="1600" dirty="0">
                <a:latin typeface="KoPub돋움체 Bold" pitchFamily="2" charset="-127"/>
                <a:ea typeface="KoPub돋움체 Bold" pitchFamily="2" charset="-127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600" dirty="0">
              <a:latin typeface="KoPub돋움체 Bold" pitchFamily="2" charset="-127"/>
              <a:ea typeface="KoPub돋움체 Bold" pitchFamily="2" charset="-127"/>
            </a:endParaRPr>
          </a:p>
          <a:p>
            <a:pPr>
              <a:lnSpc>
                <a:spcPct val="150000"/>
              </a:lnSpc>
            </a:pPr>
            <a:endParaRPr lang="en-US" altLang="ko-KR" sz="1600" dirty="0">
              <a:latin typeface="KoPub돋움체 Bold" pitchFamily="2" charset="-127"/>
              <a:ea typeface="KoPub돋움체 Bold" pitchFamily="2" charset="-127"/>
            </a:endParaRPr>
          </a:p>
          <a:p>
            <a:pPr>
              <a:lnSpc>
                <a:spcPct val="150000"/>
              </a:lnSpc>
            </a:pPr>
            <a:endParaRPr lang="en-US" altLang="ko-KR" sz="1600" dirty="0">
              <a:latin typeface="KoPub돋움체 Bold" pitchFamily="2" charset="-127"/>
              <a:ea typeface="KoPub돋움체 Bold" pitchFamily="2" charset="-127"/>
            </a:endParaRPr>
          </a:p>
          <a:p>
            <a:pPr>
              <a:lnSpc>
                <a:spcPct val="150000"/>
              </a:lnSpc>
            </a:pPr>
            <a:endParaRPr lang="en-US" altLang="ko-KR" sz="1600" dirty="0">
              <a:latin typeface="KoPub돋움체 Bold" pitchFamily="2" charset="-127"/>
              <a:ea typeface="KoPub돋움체 Bold" pitchFamily="2" charset="-127"/>
            </a:endParaRPr>
          </a:p>
          <a:p>
            <a:pPr marL="273050" indent="-273050">
              <a:lnSpc>
                <a:spcPct val="150000"/>
              </a:lnSpc>
            </a:pPr>
            <a:endParaRPr lang="en-US" altLang="ko-KR" sz="500" dirty="0">
              <a:latin typeface="KoPub돋움체 Bold" pitchFamily="2" charset="-127"/>
              <a:ea typeface="KoPub돋움체 Bold" pitchFamily="2" charset="-127"/>
            </a:endParaRPr>
          </a:p>
          <a:p>
            <a:pPr marL="273050" indent="-2730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>
                <a:latin typeface="KoPub돋움체 Bold" pitchFamily="2" charset="-127"/>
                <a:ea typeface="KoPub돋움체 Bold" pitchFamily="2" charset="-127"/>
              </a:rPr>
              <a:t>이동평균의 종류</a:t>
            </a:r>
            <a:endParaRPr lang="en-US" altLang="ko-KR" sz="1600" dirty="0">
              <a:latin typeface="KoPub돋움체 Bold" pitchFamily="2" charset="-127"/>
              <a:ea typeface="KoPub돋움체 Bold" pitchFamily="2" charset="-127"/>
            </a:endParaRPr>
          </a:p>
          <a:p>
            <a:pPr marL="730250" lvl="2" indent="-2730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500" dirty="0">
                <a:latin typeface="KoPub돋움체 Medium" pitchFamily="2" charset="-127"/>
                <a:ea typeface="KoPub돋움체 Medium" pitchFamily="2" charset="-127"/>
              </a:rPr>
              <a:t>단기 이동평균</a:t>
            </a:r>
            <a:r>
              <a:rPr lang="en-US" altLang="ko-KR" sz="1500" dirty="0">
                <a:latin typeface="KoPub돋움체 Medium" pitchFamily="2" charset="-127"/>
                <a:ea typeface="KoPub돋움체 Medium" pitchFamily="2" charset="-127"/>
              </a:rPr>
              <a:t>, </a:t>
            </a:r>
            <a:r>
              <a:rPr lang="ko-KR" altLang="en-US" sz="1500" dirty="0">
                <a:latin typeface="KoPub돋움체 Medium" pitchFamily="2" charset="-127"/>
                <a:ea typeface="KoPub돋움체 Medium" pitchFamily="2" charset="-127"/>
              </a:rPr>
              <a:t>장기 이동평균</a:t>
            </a:r>
            <a:endParaRPr lang="en-US" altLang="ko-KR" sz="1500" dirty="0">
              <a:latin typeface="KoPub돋움체 Medium" pitchFamily="2" charset="-127"/>
              <a:ea typeface="KoPub돋움체 Medium" pitchFamily="2" charset="-127"/>
            </a:endParaRPr>
          </a:p>
        </p:txBody>
      </p:sp>
      <p:graphicFrame>
        <p:nvGraphicFramePr>
          <p:cNvPr id="2" name="개체 1">
            <a:extLst>
              <a:ext uri="{FF2B5EF4-FFF2-40B4-BE49-F238E27FC236}">
                <a16:creationId xmlns:a16="http://schemas.microsoft.com/office/drawing/2014/main" id="{8C5B6B58-D4CE-075A-3C42-12AA5AD98D8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1191593"/>
              </p:ext>
            </p:extLst>
          </p:nvPr>
        </p:nvGraphicFramePr>
        <p:xfrm>
          <a:off x="2041780" y="3609020"/>
          <a:ext cx="4171359" cy="12634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수식" r:id="rId4" imgW="1930320" imgH="812520" progId="Equation.3">
                  <p:embed/>
                </p:oleObj>
              </mc:Choice>
              <mc:Fallback>
                <p:oleObj name="수식" r:id="rId4" imgW="1930320" imgH="812520" progId="Equation.3">
                  <p:embed/>
                  <p:pic>
                    <p:nvPicPr>
                      <p:cNvPr id="6" name="개체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1780" y="3609020"/>
                        <a:ext cx="4171359" cy="126340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310306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2" name="Rectangle 3"/>
          <p:cNvSpPr>
            <a:spLocks noGrp="1" noChangeArrowheads="1"/>
          </p:cNvSpPr>
          <p:nvPr>
            <p:ph idx="1"/>
          </p:nvPr>
        </p:nvSpPr>
        <p:spPr>
          <a:xfrm>
            <a:off x="992560" y="2174424"/>
            <a:ext cx="8028891" cy="3882868"/>
          </a:xfrm>
          <a:noFill/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ko-KR" altLang="en-US" sz="1800" dirty="0">
                <a:latin typeface="KoPub돋움체 Bold" pitchFamily="2" charset="-127"/>
                <a:ea typeface="KoPub돋움체 Bold" pitchFamily="2" charset="-127"/>
              </a:rPr>
              <a:t>단기 이동평균선과 장기 이동평균선이 서로 교차할 때를 매매신호로 포착</a:t>
            </a:r>
            <a:endParaRPr lang="en-US" altLang="ko-KR" sz="1800" dirty="0">
              <a:latin typeface="KoPub돋움체 Bold" pitchFamily="2" charset="-127"/>
              <a:ea typeface="KoPub돋움체 Bold" pitchFamily="2" charset="-127"/>
            </a:endParaRPr>
          </a:p>
          <a:p>
            <a:pPr>
              <a:lnSpc>
                <a:spcPct val="150000"/>
              </a:lnSpc>
              <a:buNone/>
            </a:pPr>
            <a:endParaRPr lang="ko-KR" altLang="en-US" sz="500" dirty="0">
              <a:latin typeface="KoPub돋움체 Bold" pitchFamily="2" charset="-127"/>
              <a:ea typeface="KoPub돋움체 Bold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800" dirty="0">
                <a:latin typeface="KoPub돋움체 Bold" pitchFamily="2" charset="-127"/>
                <a:ea typeface="KoPub돋움체 Bold" pitchFamily="2" charset="-127"/>
              </a:rPr>
              <a:t>골든 크로스</a:t>
            </a:r>
            <a:r>
              <a:rPr lang="en-US" altLang="ko-KR" sz="1800" dirty="0">
                <a:latin typeface="KoPub돋움체 Bold" pitchFamily="2" charset="-127"/>
                <a:ea typeface="KoPub돋움체 Bold" pitchFamily="2" charset="-127"/>
              </a:rPr>
              <a:t>(Golden Cross)</a:t>
            </a:r>
          </a:p>
          <a:p>
            <a:pPr lvl="1">
              <a:lnSpc>
                <a:spcPct val="150000"/>
              </a:lnSpc>
            </a:pPr>
            <a:r>
              <a:rPr lang="ko-KR" altLang="en-US" sz="1800" dirty="0">
                <a:latin typeface="KoPub돋움체 Medium" pitchFamily="2" charset="-127"/>
                <a:ea typeface="KoPub돋움체 Medium" pitchFamily="2" charset="-127"/>
              </a:rPr>
              <a:t>단기 이동평균선이 장기 이동평균선을 아래에서 위로 돌파할 때</a:t>
            </a:r>
            <a:endParaRPr lang="en-US" altLang="ko-KR" sz="1800" dirty="0">
              <a:latin typeface="KoPub돋움체 Medium" pitchFamily="2" charset="-127"/>
              <a:ea typeface="KoPub돋움체 Medium" pitchFamily="2" charset="-127"/>
            </a:endParaRPr>
          </a:p>
          <a:p>
            <a:pPr lvl="1">
              <a:lnSpc>
                <a:spcPct val="150000"/>
              </a:lnSpc>
            </a:pPr>
            <a:r>
              <a:rPr lang="en-US" altLang="ko-KR" sz="1800" dirty="0">
                <a:latin typeface="KoPub돋움체 Medium" pitchFamily="2" charset="-127"/>
                <a:ea typeface="KoPub돋움체 Medium" pitchFamily="2" charset="-127"/>
              </a:rPr>
              <a:t>“</a:t>
            </a:r>
            <a:r>
              <a:rPr lang="ko-KR" altLang="en-US" sz="1800" dirty="0">
                <a:latin typeface="KoPub돋움체 Medium" pitchFamily="2" charset="-127"/>
                <a:ea typeface="KoPub돋움체 Medium" pitchFamily="2" charset="-127"/>
              </a:rPr>
              <a:t>황금 같은 매수 기회</a:t>
            </a:r>
            <a:r>
              <a:rPr lang="en-US" altLang="ko-KR" sz="1800" dirty="0">
                <a:latin typeface="KoPub돋움체 Medium" pitchFamily="2" charset="-127"/>
                <a:ea typeface="KoPub돋움체 Medium" pitchFamily="2" charset="-127"/>
              </a:rPr>
              <a:t>!”</a:t>
            </a:r>
          </a:p>
          <a:p>
            <a:pPr lvl="1">
              <a:lnSpc>
                <a:spcPct val="150000"/>
              </a:lnSpc>
              <a:buNone/>
            </a:pPr>
            <a:endParaRPr lang="en-US" altLang="ko-KR" sz="500" dirty="0">
              <a:latin typeface="KoPub돋움체 Bold" pitchFamily="2" charset="-127"/>
              <a:ea typeface="KoPub돋움체 Bold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800" dirty="0" err="1">
                <a:latin typeface="KoPub돋움체 Bold" pitchFamily="2" charset="-127"/>
                <a:ea typeface="KoPub돋움체 Bold" pitchFamily="2" charset="-127"/>
              </a:rPr>
              <a:t>데드</a:t>
            </a:r>
            <a:r>
              <a:rPr lang="ko-KR" altLang="en-US" sz="1800" dirty="0">
                <a:latin typeface="KoPub돋움체 Bold" pitchFamily="2" charset="-127"/>
                <a:ea typeface="KoPub돋움체 Bold" pitchFamily="2" charset="-127"/>
              </a:rPr>
              <a:t> 크로스</a:t>
            </a:r>
            <a:r>
              <a:rPr lang="en-US" altLang="ko-KR" sz="1800" dirty="0">
                <a:latin typeface="KoPub돋움체 Bold" pitchFamily="2" charset="-127"/>
                <a:ea typeface="KoPub돋움체 Bold" pitchFamily="2" charset="-127"/>
              </a:rPr>
              <a:t>(Dead Cross)</a:t>
            </a:r>
          </a:p>
          <a:p>
            <a:pPr lvl="1">
              <a:lnSpc>
                <a:spcPct val="150000"/>
              </a:lnSpc>
            </a:pPr>
            <a:r>
              <a:rPr lang="ko-KR" altLang="en-US" sz="1800" dirty="0">
                <a:latin typeface="KoPub돋움체 Medium" pitchFamily="2" charset="-127"/>
                <a:ea typeface="KoPub돋움체 Medium" pitchFamily="2" charset="-127"/>
              </a:rPr>
              <a:t>단기 이동평균선이 장기 이동평균선을 위에서 아래로 돌파할 때</a:t>
            </a:r>
            <a:endParaRPr lang="en-US" altLang="ko-KR" sz="1800" dirty="0">
              <a:latin typeface="KoPub돋움체 Medium" pitchFamily="2" charset="-127"/>
              <a:ea typeface="KoPub돋움체 Medium" pitchFamily="2" charset="-127"/>
            </a:endParaRPr>
          </a:p>
          <a:p>
            <a:pPr lvl="1">
              <a:lnSpc>
                <a:spcPct val="150000"/>
              </a:lnSpc>
            </a:pPr>
            <a:r>
              <a:rPr lang="en-US" altLang="ko-KR" sz="1800" dirty="0">
                <a:latin typeface="KoPub돋움체 Medium" pitchFamily="2" charset="-127"/>
                <a:ea typeface="KoPub돋움체 Medium" pitchFamily="2" charset="-127"/>
              </a:rPr>
              <a:t>“</a:t>
            </a:r>
            <a:r>
              <a:rPr lang="ko-KR" altLang="en-US" sz="1800" dirty="0">
                <a:latin typeface="KoPub돋움체 Medium" pitchFamily="2" charset="-127"/>
                <a:ea typeface="KoPub돋움체 Medium" pitchFamily="2" charset="-127"/>
              </a:rPr>
              <a:t>지금 매도하지 않으면 낭패</a:t>
            </a:r>
            <a:r>
              <a:rPr lang="en-US" altLang="ko-KR" sz="1800" dirty="0">
                <a:latin typeface="KoPub돋움체 Medium" pitchFamily="2" charset="-127"/>
                <a:ea typeface="KoPub돋움체 Medium" pitchFamily="2" charset="-127"/>
              </a:rPr>
              <a:t>”</a:t>
            </a:r>
            <a:endParaRPr lang="ko-KR" altLang="en-US" sz="1800" dirty="0">
              <a:latin typeface="KoPub돋움체 Medium" pitchFamily="2" charset="-127"/>
              <a:ea typeface="KoPub돋움체 Medium" pitchFamily="2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1049" y="2174424"/>
            <a:ext cx="1126301" cy="3378366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2" name="제목 1">
            <a:extLst>
              <a:ext uri="{FF2B5EF4-FFF2-40B4-BE49-F238E27FC236}">
                <a16:creationId xmlns:a16="http://schemas.microsoft.com/office/drawing/2014/main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j-cs"/>
              </a:rPr>
              <a:t>이동평균을 이용한 추세파악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2" name="제목 1">
            <a:extLst>
              <a:ext uri="{FF2B5EF4-FFF2-40B4-BE49-F238E27FC236}">
                <a16:creationId xmlns:a16="http://schemas.microsoft.com/office/drawing/2014/main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ko-KR" altLang="en-US" sz="2400" dirty="0" err="1">
                <a:latin typeface="고도 M" pitchFamily="2" charset="-127"/>
                <a:ea typeface="고도 M" pitchFamily="2" charset="-127"/>
              </a:rPr>
              <a:t>골든크로스와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 </a:t>
            </a:r>
            <a:r>
              <a:rPr lang="ko-KR" altLang="en-US" sz="2400" dirty="0" err="1">
                <a:latin typeface="고도 M" pitchFamily="2" charset="-127"/>
                <a:ea typeface="고도 M" pitchFamily="2" charset="-127"/>
              </a:rPr>
              <a:t>데드크로스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(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달러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/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원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)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6A779BE5-670F-D04E-3628-24037B6756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32856"/>
            <a:ext cx="9930721" cy="400928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2" name="제목 1">
            <a:extLst>
              <a:ext uri="{FF2B5EF4-FFF2-40B4-BE49-F238E27FC236}">
                <a16:creationId xmlns:a16="http://schemas.microsoft.com/office/drawing/2014/main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ko-KR" altLang="en-US" sz="2400" dirty="0" err="1">
                <a:latin typeface="고도 M" pitchFamily="2" charset="-127"/>
                <a:ea typeface="고도 M" pitchFamily="2" charset="-127"/>
              </a:rPr>
              <a:t>골든크로스와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 </a:t>
            </a:r>
            <a:r>
              <a:rPr lang="ko-KR" altLang="en-US" sz="2400" dirty="0" err="1">
                <a:latin typeface="고도 M" pitchFamily="2" charset="-127"/>
                <a:ea typeface="고도 M" pitchFamily="2" charset="-127"/>
              </a:rPr>
              <a:t>데드크로스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(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위안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/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원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)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32C30995-86A0-1A73-EA44-C1600A5B1E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68933"/>
            <a:ext cx="9906000" cy="392436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2" name="제목 1">
            <a:extLst>
              <a:ext uri="{FF2B5EF4-FFF2-40B4-BE49-F238E27FC236}">
                <a16:creationId xmlns:a16="http://schemas.microsoft.com/office/drawing/2014/main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ko-KR" altLang="en-US" sz="2400" dirty="0" err="1">
                <a:latin typeface="고도 M" pitchFamily="2" charset="-127"/>
                <a:ea typeface="고도 M" pitchFamily="2" charset="-127"/>
              </a:rPr>
              <a:t>골든크로스와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 </a:t>
            </a:r>
            <a:r>
              <a:rPr lang="ko-KR" altLang="en-US" sz="2400" dirty="0" err="1">
                <a:latin typeface="고도 M" pitchFamily="2" charset="-127"/>
                <a:ea typeface="고도 M" pitchFamily="2" charset="-127"/>
              </a:rPr>
              <a:t>데드크로스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(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엔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/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원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)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14FC975C-DDC1-9AD1-40D4-649D218B74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59996"/>
            <a:ext cx="9906000" cy="381940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2" name="제목 1">
            <a:extLst>
              <a:ext uri="{FF2B5EF4-FFF2-40B4-BE49-F238E27FC236}">
                <a16:creationId xmlns:a16="http://schemas.microsoft.com/office/drawing/2014/main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유로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/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원 차트 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(www.kebhana.com)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1CE4C8FF-6668-BA9F-A783-F25E78FC41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90022"/>
            <a:ext cx="9906000" cy="386727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5849" y="2068850"/>
            <a:ext cx="1184872" cy="3558770"/>
          </a:xfrm>
          <a:prstGeom prst="rect">
            <a:avLst/>
          </a:prstGeom>
        </p:spPr>
      </p:pic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39E9A57-E818-4388-A3F6-AF0DB6C42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8257" y="1988840"/>
            <a:ext cx="7098983" cy="368956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ko-KR" altLang="en-US" sz="1700" dirty="0">
                <a:latin typeface="KoPub돋움체 Bold" pitchFamily="2" charset="-127"/>
                <a:ea typeface="KoPub돋움체 Bold" pitchFamily="2" charset="-127"/>
              </a:rPr>
              <a:t>장점</a:t>
            </a:r>
            <a:endParaRPr lang="en-US" altLang="ko-KR" sz="1700" dirty="0">
              <a:latin typeface="KoPub돋움체 Bold" pitchFamily="2" charset="-127"/>
              <a:ea typeface="KoPub돋움체 Bold" pitchFamily="2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간단하고</a:t>
            </a:r>
            <a:r>
              <a:rPr lang="en-US" altLang="ko-KR" sz="1600" dirty="0">
                <a:latin typeface="KoPub돋움체 Medium" pitchFamily="2" charset="-127"/>
                <a:ea typeface="KoPub돋움체 Medium" pitchFamily="2" charset="-127"/>
              </a:rPr>
              <a:t>, </a:t>
            </a: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객관적이며</a:t>
            </a:r>
            <a:r>
              <a:rPr lang="en-US" altLang="ko-KR" sz="1600" dirty="0">
                <a:latin typeface="KoPub돋움체 Medium" pitchFamily="2" charset="-127"/>
                <a:ea typeface="KoPub돋움체 Medium" pitchFamily="2" charset="-127"/>
              </a:rPr>
              <a:t>, </a:t>
            </a: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기계적이어서 사용하기 간편하다</a:t>
            </a:r>
          </a:p>
          <a:p>
            <a:pPr lvl="1">
              <a:lnSpc>
                <a:spcPct val="150000"/>
              </a:lnSpc>
              <a:buNone/>
            </a:pPr>
            <a:endParaRPr lang="en-US" altLang="ko-KR" sz="600" dirty="0">
              <a:latin typeface="KoPub돋움체 Bold" pitchFamily="2" charset="-127"/>
              <a:ea typeface="KoPub돋움체 Bold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700" dirty="0">
                <a:latin typeface="KoPub돋움체 Bold" pitchFamily="2" charset="-127"/>
                <a:ea typeface="KoPub돋움체 Bold" pitchFamily="2" charset="-127"/>
              </a:rPr>
              <a:t>단점</a:t>
            </a:r>
            <a:endParaRPr lang="en-US" altLang="ko-KR" sz="1700" dirty="0">
              <a:latin typeface="KoPub돋움체 Bold" pitchFamily="2" charset="-127"/>
              <a:ea typeface="KoPub돋움체 Bold" pitchFamily="2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시차</a:t>
            </a:r>
            <a:r>
              <a:rPr lang="en-US" altLang="ko-KR" sz="1600" dirty="0">
                <a:latin typeface="KoPub돋움체 Medium" pitchFamily="2" charset="-127"/>
                <a:ea typeface="KoPub돋움체 Medium" pitchFamily="2" charset="-127"/>
              </a:rPr>
              <a:t>(Time lag)</a:t>
            </a: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문제가 치명적</a:t>
            </a:r>
            <a:endParaRPr lang="en-US" altLang="ko-KR" sz="1600" dirty="0">
              <a:latin typeface="KoPub돋움체 Medium" pitchFamily="2" charset="-127"/>
              <a:ea typeface="KoPub돋움체 Medium" pitchFamily="2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고점이나 </a:t>
            </a:r>
            <a:r>
              <a:rPr lang="ko-KR" altLang="en-US" sz="1600" dirty="0" err="1">
                <a:latin typeface="KoPub돋움체 Medium" pitchFamily="2" charset="-127"/>
                <a:ea typeface="KoPub돋움체 Medium" pitchFamily="2" charset="-127"/>
              </a:rPr>
              <a:t>저점이</a:t>
            </a: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 한참 지난 다음에야 비로소 매매신호 발령</a:t>
            </a:r>
            <a:endParaRPr lang="en-US" altLang="ko-KR" sz="1600" dirty="0">
              <a:latin typeface="KoPub돋움체 Medium" pitchFamily="2" charset="-127"/>
              <a:ea typeface="KoPub돋움체 Medium" pitchFamily="2" charset="-127"/>
            </a:endParaRPr>
          </a:p>
          <a:p>
            <a:pPr lvl="1">
              <a:lnSpc>
                <a:spcPct val="150000"/>
              </a:lnSpc>
              <a:buFontTx/>
              <a:buChar char="•"/>
            </a:pP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시차가 생기는 이유</a:t>
            </a:r>
            <a:endParaRPr lang="en-US" altLang="ko-KR" sz="1600" dirty="0">
              <a:latin typeface="KoPub돋움체 Medium" pitchFamily="2" charset="-127"/>
              <a:ea typeface="KoPub돋움체 Medium" pitchFamily="2" charset="-127"/>
            </a:endParaRPr>
          </a:p>
          <a:p>
            <a:pPr lvl="2">
              <a:lnSpc>
                <a:spcPct val="150000"/>
              </a:lnSpc>
              <a:buFontTx/>
              <a:buChar char="•"/>
            </a:pP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과거의 움직임을 토대로 평균을 산출하기 때문</a:t>
            </a:r>
            <a:endParaRPr lang="en-US" altLang="ko-KR" sz="1600" dirty="0">
              <a:latin typeface="KoPub돋움체 Medium" pitchFamily="2" charset="-127"/>
              <a:ea typeface="KoPub돋움체 Medium" pitchFamily="2" charset="-127"/>
            </a:endParaRPr>
          </a:p>
          <a:p>
            <a:pPr lvl="1">
              <a:lnSpc>
                <a:spcPct val="150000"/>
              </a:lnSpc>
              <a:buFontTx/>
              <a:buChar char="-"/>
            </a:pPr>
            <a:r>
              <a:rPr lang="en-US" altLang="ko-KR" sz="600" dirty="0">
                <a:latin typeface="KoPub돋움체 Bold" pitchFamily="2" charset="-127"/>
                <a:ea typeface="KoPub돋움체 Bold" pitchFamily="2" charset="-127"/>
              </a:rPr>
              <a:t>5</a:t>
            </a:r>
            <a:endParaRPr lang="en-US" altLang="ko-KR" sz="1700" dirty="0">
              <a:latin typeface="KoPub돋움체 Bold" pitchFamily="2" charset="-127"/>
              <a:ea typeface="KoPub돋움체 Bold" pitchFamily="2" charset="-127"/>
            </a:endParaRPr>
          </a:p>
          <a:p>
            <a:pPr>
              <a:lnSpc>
                <a:spcPct val="150000"/>
              </a:lnSpc>
              <a:buFontTx/>
              <a:buChar char="•"/>
            </a:pPr>
            <a:r>
              <a:rPr lang="ko-KR" altLang="en-US" sz="1700" dirty="0">
                <a:solidFill>
                  <a:srgbClr val="FF0000"/>
                </a:solidFill>
                <a:latin typeface="KoPub돋움체 Bold" pitchFamily="2" charset="-127"/>
                <a:ea typeface="KoPub돋움체 Bold" pitchFamily="2" charset="-127"/>
              </a:rPr>
              <a:t>해결방안</a:t>
            </a:r>
            <a:r>
              <a:rPr lang="en-US" altLang="ko-KR" sz="1700" dirty="0">
                <a:solidFill>
                  <a:srgbClr val="FF0000"/>
                </a:solidFill>
                <a:latin typeface="KoPub돋움체 Bold" pitchFamily="2" charset="-127"/>
                <a:ea typeface="KoPub돋움체 Bold" pitchFamily="2" charset="-127"/>
              </a:rPr>
              <a:t>?</a:t>
            </a:r>
            <a:endParaRPr lang="ko-KR" altLang="en-US" sz="1700" dirty="0">
              <a:solidFill>
                <a:srgbClr val="FF0000"/>
              </a:solidFill>
              <a:latin typeface="KoPub돋움체 Bold" pitchFamily="2" charset="-127"/>
              <a:ea typeface="KoPub돋움체 Bold" pitchFamily="2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이동평균법의 장단점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396151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5849" y="2068850"/>
            <a:ext cx="1184872" cy="3558768"/>
          </a:xfrm>
          <a:prstGeom prst="rect">
            <a:avLst/>
          </a:prstGeom>
        </p:spPr>
      </p:pic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39E9A57-E818-4388-A3F6-AF0DB6C42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8257" y="1988840"/>
            <a:ext cx="7098983" cy="368956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ko-KR" altLang="en-US" sz="1700" dirty="0">
                <a:latin typeface="KoPub돋움체 Bold" pitchFamily="2" charset="-127"/>
                <a:ea typeface="KoPub돋움체 Bold" pitchFamily="2" charset="-127"/>
              </a:rPr>
              <a:t>이동평균 방식의 약점</a:t>
            </a:r>
            <a:endParaRPr lang="en-US" altLang="ko-KR" sz="1700" dirty="0">
              <a:latin typeface="KoPub돋움체 Bold" pitchFamily="2" charset="-127"/>
              <a:ea typeface="KoPub돋움체 Bold" pitchFamily="2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장</a:t>
            </a:r>
            <a:r>
              <a:rPr lang="en-US" altLang="ko-KR" sz="1600" dirty="0">
                <a:latin typeface="KoPub돋움체 Medium" pitchFamily="2" charset="-127"/>
                <a:ea typeface="KoPub돋움체 Medium" pitchFamily="2" charset="-127"/>
              </a:rPr>
              <a:t>, </a:t>
            </a: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단기 이동평균선이 서로 교차할 때를 매매 타이밍으로 간주하므로 너무 늦다</a:t>
            </a:r>
            <a:endParaRPr lang="en-US" altLang="ko-KR" sz="1600" dirty="0">
              <a:latin typeface="KoPub돋움체 Medium" pitchFamily="2" charset="-127"/>
              <a:ea typeface="KoPub돋움체 Medium" pitchFamily="2" charset="-127"/>
            </a:endParaRPr>
          </a:p>
          <a:p>
            <a:pPr lvl="1">
              <a:lnSpc>
                <a:spcPct val="150000"/>
              </a:lnSpc>
            </a:pPr>
            <a:endParaRPr lang="en-US" altLang="ko-KR" sz="600" dirty="0">
              <a:latin typeface="KoPub돋움체 Bold" pitchFamily="2" charset="-127"/>
              <a:ea typeface="KoPub돋움체 Bold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700" dirty="0">
                <a:latin typeface="KoPub돋움체 Bold" pitchFamily="2" charset="-127"/>
                <a:ea typeface="KoPub돋움체 Bold" pitchFamily="2" charset="-127"/>
              </a:rPr>
              <a:t>회자정리</a:t>
            </a:r>
            <a:r>
              <a:rPr lang="en-US" altLang="ko-KR" sz="1700" dirty="0">
                <a:latin typeface="KoPub돋움체 Bold" pitchFamily="2" charset="-127"/>
                <a:ea typeface="KoPub돋움체 Bold" pitchFamily="2" charset="-127"/>
              </a:rPr>
              <a:t>(</a:t>
            </a:r>
            <a:r>
              <a:rPr lang="ko-KR" altLang="en-US" sz="1700" dirty="0">
                <a:latin typeface="KoPub돋움체 Bold" pitchFamily="2" charset="-127"/>
                <a:ea typeface="KoPub돋움체 Bold" pitchFamily="2" charset="-127"/>
              </a:rPr>
              <a:t>會者定離</a:t>
            </a:r>
            <a:r>
              <a:rPr lang="en-US" altLang="ko-KR" sz="1700" dirty="0">
                <a:latin typeface="KoPub돋움체 Bold" pitchFamily="2" charset="-127"/>
                <a:ea typeface="KoPub돋움체 Bold" pitchFamily="2" charset="-127"/>
              </a:rPr>
              <a:t>), </a:t>
            </a:r>
            <a:r>
              <a:rPr lang="ko-KR" altLang="en-US" sz="1700" dirty="0" err="1">
                <a:latin typeface="KoPub돋움체 Bold" pitchFamily="2" charset="-127"/>
                <a:ea typeface="KoPub돋움체 Bold" pitchFamily="2" charset="-127"/>
              </a:rPr>
              <a:t>거자필반</a:t>
            </a:r>
            <a:r>
              <a:rPr lang="en-US" altLang="ko-KR" sz="1700" dirty="0">
                <a:latin typeface="KoPub돋움체 Bold" pitchFamily="2" charset="-127"/>
                <a:ea typeface="KoPub돋움체 Bold" pitchFamily="2" charset="-127"/>
              </a:rPr>
              <a:t>(</a:t>
            </a:r>
            <a:r>
              <a:rPr lang="ko-KR" altLang="en-US" sz="1700" dirty="0" err="1">
                <a:latin typeface="KoPub돋움체 Bold" pitchFamily="2" charset="-127"/>
                <a:ea typeface="KoPub돋움체 Bold" pitchFamily="2" charset="-127"/>
              </a:rPr>
              <a:t>去者必返</a:t>
            </a:r>
            <a:r>
              <a:rPr lang="en-US" altLang="ko-KR" sz="1700" dirty="0">
                <a:latin typeface="KoPub돋움체 Bold" pitchFamily="2" charset="-127"/>
                <a:ea typeface="KoPub돋움체 Bold" pitchFamily="2" charset="-127"/>
              </a:rPr>
              <a:t>)</a:t>
            </a:r>
          </a:p>
          <a:p>
            <a:pPr lvl="1">
              <a:lnSpc>
                <a:spcPct val="150000"/>
              </a:lnSpc>
            </a:pP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이동평균이 교차한다는 것은 곧 간격이 멀어진다는 뜻</a:t>
            </a:r>
            <a:endParaRPr lang="en-US" altLang="ko-KR" sz="1600" dirty="0">
              <a:latin typeface="KoPub돋움체 Medium" pitchFamily="2" charset="-127"/>
              <a:ea typeface="KoPub돋움체 Medium" pitchFamily="2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간격이 최대한으로 멀어질 때가 정점</a:t>
            </a:r>
            <a:r>
              <a:rPr lang="en-US" altLang="ko-KR" sz="1600" dirty="0">
                <a:latin typeface="KoPub돋움체 Medium" pitchFamily="2" charset="-127"/>
                <a:ea typeface="KoPub돋움체 Medium" pitchFamily="2" charset="-127"/>
              </a:rPr>
              <a:t>/</a:t>
            </a: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바닥</a:t>
            </a:r>
            <a:endParaRPr lang="en-US" altLang="ko-KR" sz="1600" dirty="0">
              <a:latin typeface="KoPub돋움체 Medium" pitchFamily="2" charset="-127"/>
              <a:ea typeface="KoPub돋움체 Medium" pitchFamily="2" charset="-127"/>
            </a:endParaRPr>
          </a:p>
          <a:p>
            <a:pPr lvl="1">
              <a:lnSpc>
                <a:spcPct val="150000"/>
              </a:lnSpc>
            </a:pPr>
            <a:endParaRPr lang="en-US" altLang="ko-KR" sz="500" dirty="0">
              <a:latin typeface="KoPub돋움체 Bold" pitchFamily="2" charset="-127"/>
              <a:ea typeface="KoPub돋움체 Bold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700" dirty="0">
                <a:latin typeface="KoPub돋움체 Bold" pitchFamily="2" charset="-127"/>
                <a:ea typeface="KoPub돋움체 Bold" pitchFamily="2" charset="-127"/>
              </a:rPr>
              <a:t>MACD</a:t>
            </a:r>
          </a:p>
          <a:p>
            <a:pPr lvl="1">
              <a:lnSpc>
                <a:spcPct val="150000"/>
              </a:lnSpc>
            </a:pPr>
            <a:r>
              <a:rPr lang="en-US" altLang="ko-KR" sz="1600" dirty="0">
                <a:latin typeface="KoPub돋움체 Medium" pitchFamily="2" charset="-127"/>
                <a:ea typeface="KoPub돋움체 Medium" pitchFamily="2" charset="-127"/>
              </a:rPr>
              <a:t>Moving Average Convergence Divergence</a:t>
            </a:r>
          </a:p>
          <a:p>
            <a:pPr lvl="1">
              <a:lnSpc>
                <a:spcPct val="150000"/>
              </a:lnSpc>
            </a:pP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이동평균의 차이를 이용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이동평균의 약점 해결책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(1) - MACD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396151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이동평균과 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MACD 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비교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(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달러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/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원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)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3B093F4B-1668-725E-5C13-9D2A12D654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76872"/>
            <a:ext cx="9906000" cy="3672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6151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이동평균과 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MACD 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비교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(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엔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/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원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)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06AC0CBB-4AB0-6F5D-C418-5070452390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40868"/>
            <a:ext cx="9906000" cy="3672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6151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유로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/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원 차트 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(www.kebhana.com)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8D04419F-5D14-3839-3C96-0B605A5F8D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880828"/>
            <a:ext cx="9906000" cy="4476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6151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5849" y="2068850"/>
            <a:ext cx="1184872" cy="3558768"/>
          </a:xfrm>
          <a:prstGeom prst="rect">
            <a:avLst/>
          </a:prstGeom>
        </p:spPr>
      </p:pic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39E9A57-E818-4388-A3F6-AF0DB6C42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8257" y="1916832"/>
            <a:ext cx="7237271" cy="396044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ko-KR" altLang="en-US" sz="1700" dirty="0">
                <a:latin typeface="KoPub돋움체 Bold" pitchFamily="2" charset="-127"/>
                <a:ea typeface="KoPub돋움체 Bold" pitchFamily="2" charset="-127"/>
              </a:rPr>
              <a:t>추세는</a:t>
            </a:r>
            <a:r>
              <a:rPr lang="en-US" altLang="ko-KR" sz="1700" dirty="0">
                <a:latin typeface="KoPub돋움체 Bold" pitchFamily="2" charset="-127"/>
                <a:ea typeface="KoPub돋움체 Bold" pitchFamily="2" charset="-127"/>
              </a:rPr>
              <a:t> </a:t>
            </a:r>
            <a:r>
              <a:rPr lang="ko-KR" altLang="en-US" sz="1700" dirty="0">
                <a:latin typeface="KoPub돋움체 Bold" pitchFamily="2" charset="-127"/>
                <a:ea typeface="KoPub돋움체 Bold" pitchFamily="2" charset="-127"/>
              </a:rPr>
              <a:t>종종 과열되거나 냉각된다</a:t>
            </a:r>
            <a:endParaRPr lang="en-US" altLang="ko-KR" sz="1700" dirty="0">
              <a:latin typeface="KoPub돋움체 Bold" pitchFamily="2" charset="-127"/>
              <a:ea typeface="KoPub돋움체 Bold" pitchFamily="2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상승추세일 경우 </a:t>
            </a:r>
            <a:r>
              <a:rPr lang="en-US" altLang="ko-KR" sz="1600" dirty="0">
                <a:latin typeface="KoPub돋움체 Medium" pitchFamily="2" charset="-127"/>
                <a:ea typeface="KoPub돋움체 Medium" pitchFamily="2" charset="-127"/>
              </a:rPr>
              <a:t>: </a:t>
            </a: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탐욕에 휩쓸려 앞뒤 가리지 않고 매수 집중</a:t>
            </a:r>
            <a:endParaRPr lang="en-US" altLang="ko-KR" sz="1600" dirty="0">
              <a:latin typeface="KoPub돋움체 Medium" pitchFamily="2" charset="-127"/>
              <a:ea typeface="KoPub돋움체 Medium" pitchFamily="2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하락추세일 경우 </a:t>
            </a:r>
            <a:r>
              <a:rPr lang="en-US" altLang="ko-KR" sz="1600" dirty="0">
                <a:latin typeface="KoPub돋움체 Medium" pitchFamily="2" charset="-127"/>
                <a:ea typeface="KoPub돋움체 Medium" pitchFamily="2" charset="-127"/>
              </a:rPr>
              <a:t>: </a:t>
            </a: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공포감에 억눌려 무턱대고 매도하기 바쁨</a:t>
            </a:r>
            <a:endParaRPr lang="en-US" altLang="ko-KR" sz="1600" dirty="0">
              <a:latin typeface="KoPub돋움체 Medium" pitchFamily="2" charset="-127"/>
              <a:ea typeface="KoPub돋움체 Medium" pitchFamily="2" charset="-127"/>
            </a:endParaRPr>
          </a:p>
          <a:p>
            <a:pPr lvl="1">
              <a:lnSpc>
                <a:spcPct val="150000"/>
              </a:lnSpc>
            </a:pPr>
            <a:endParaRPr lang="en-US" altLang="ko-KR" sz="600" dirty="0">
              <a:latin typeface="KoPub돋움체 Medium" pitchFamily="2" charset="-127"/>
              <a:ea typeface="KoPub돋움체 Medium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700" dirty="0">
                <a:latin typeface="KoPub돋움체 Bold" pitchFamily="2" charset="-127"/>
                <a:ea typeface="KoPub돋움체 Bold" pitchFamily="2" charset="-127"/>
              </a:rPr>
              <a:t>하지만 이런 비정상적인 상황은 곧 정상으로 복원</a:t>
            </a:r>
            <a:endParaRPr lang="en-US" altLang="ko-KR" sz="1700" dirty="0">
              <a:latin typeface="KoPub돋움체 Bold" pitchFamily="2" charset="-127"/>
              <a:ea typeface="KoPub돋움체 Bold" pitchFamily="2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시장의 상태가 정상인지 비정상인지 파악하는</a:t>
            </a:r>
            <a:r>
              <a:rPr lang="en-US" altLang="ko-KR" sz="1600" dirty="0">
                <a:latin typeface="KoPub돋움체 Medium" pitchFamily="2" charset="-127"/>
                <a:ea typeface="KoPub돋움체 Medium" pitchFamily="2" charset="-127"/>
              </a:rPr>
              <a:t> </a:t>
            </a: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것이 비법</a:t>
            </a:r>
            <a:endParaRPr lang="en-US" altLang="ko-KR" sz="1600" dirty="0">
              <a:latin typeface="KoPub돋움체 Medium" pitchFamily="2" charset="-127"/>
              <a:ea typeface="KoPub돋움체 Medium" pitchFamily="2" charset="-127"/>
            </a:endParaRPr>
          </a:p>
          <a:p>
            <a:pPr lvl="1">
              <a:lnSpc>
                <a:spcPct val="150000"/>
              </a:lnSpc>
            </a:pPr>
            <a:endParaRPr lang="en-US" altLang="ko-KR" sz="600" dirty="0">
              <a:latin typeface="KoPub돋움체 Medium" pitchFamily="2" charset="-127"/>
              <a:ea typeface="KoPub돋움체 Medium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700" dirty="0">
                <a:latin typeface="KoPub돋움체 Bold" pitchFamily="2" charset="-127"/>
                <a:ea typeface="KoPub돋움체 Bold" pitchFamily="2" charset="-127"/>
              </a:rPr>
              <a:t>RSI : Relative Strength Index</a:t>
            </a:r>
          </a:p>
          <a:p>
            <a:pPr lvl="1">
              <a:lnSpc>
                <a:spcPct val="150000"/>
              </a:lnSpc>
            </a:pP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환율추세의 강도를 객관적으로 산출</a:t>
            </a:r>
            <a:endParaRPr lang="en-US" altLang="ko-KR" sz="1600" dirty="0">
              <a:latin typeface="KoPub돋움체 Medium" pitchFamily="2" charset="-127"/>
              <a:ea typeface="KoPub돋움체 Medium" pitchFamily="2" charset="-127"/>
            </a:endParaRPr>
          </a:p>
          <a:p>
            <a:pPr lvl="1">
              <a:lnSpc>
                <a:spcPct val="150000"/>
              </a:lnSpc>
            </a:pPr>
            <a:r>
              <a:rPr lang="en-US" altLang="ko-KR" sz="1600" dirty="0">
                <a:latin typeface="KoPub돋움체 Medium" pitchFamily="2" charset="-127"/>
                <a:ea typeface="KoPub돋움체 Medium" pitchFamily="2" charset="-127"/>
              </a:rPr>
              <a:t>RSI&gt;70</a:t>
            </a: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 </a:t>
            </a:r>
            <a:r>
              <a:rPr lang="en-US" altLang="ko-KR" sz="1600" dirty="0">
                <a:latin typeface="KoPub돋움체 Medium" pitchFamily="2" charset="-127"/>
                <a:ea typeface="KoPub돋움체 Medium" pitchFamily="2" charset="-127"/>
              </a:rPr>
              <a:t>:</a:t>
            </a: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 과열</a:t>
            </a:r>
            <a:r>
              <a:rPr lang="en-US" altLang="ko-KR" sz="1600" dirty="0">
                <a:latin typeface="KoPub돋움체 Medium" pitchFamily="2" charset="-127"/>
                <a:ea typeface="KoPub돋움체 Medium" pitchFamily="2" charset="-127"/>
              </a:rPr>
              <a:t>, </a:t>
            </a: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매수금지</a:t>
            </a:r>
            <a:r>
              <a:rPr lang="en-US" altLang="ko-KR" sz="1600" dirty="0">
                <a:latin typeface="KoPub돋움체 Medium" pitchFamily="2" charset="-127"/>
                <a:ea typeface="KoPub돋움체 Medium" pitchFamily="2" charset="-127"/>
              </a:rPr>
              <a:t>, </a:t>
            </a: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매도</a:t>
            </a:r>
            <a:endParaRPr lang="en-US" altLang="ko-KR" sz="1600" dirty="0">
              <a:latin typeface="KoPub돋움체 Medium" pitchFamily="2" charset="-127"/>
              <a:ea typeface="KoPub돋움체 Medium" pitchFamily="2" charset="-127"/>
            </a:endParaRPr>
          </a:p>
          <a:p>
            <a:pPr lvl="1">
              <a:lnSpc>
                <a:spcPct val="150000"/>
              </a:lnSpc>
            </a:pPr>
            <a:r>
              <a:rPr lang="en-US" altLang="ko-KR" sz="1600" dirty="0">
                <a:latin typeface="KoPub돋움체 Medium" pitchFamily="2" charset="-127"/>
                <a:ea typeface="KoPub돋움체 Medium" pitchFamily="2" charset="-127"/>
              </a:rPr>
              <a:t>RSI&lt;30 : </a:t>
            </a: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냉각</a:t>
            </a:r>
            <a:r>
              <a:rPr lang="en-US" altLang="ko-KR" sz="1600" dirty="0">
                <a:latin typeface="KoPub돋움체 Medium" pitchFamily="2" charset="-127"/>
                <a:ea typeface="KoPub돋움체 Medium" pitchFamily="2" charset="-127"/>
              </a:rPr>
              <a:t>, </a:t>
            </a: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매도금지</a:t>
            </a:r>
            <a:r>
              <a:rPr lang="en-US" altLang="ko-KR" sz="1600" dirty="0">
                <a:latin typeface="KoPub돋움체 Medium" pitchFamily="2" charset="-127"/>
                <a:ea typeface="KoPub돋움체 Medium" pitchFamily="2" charset="-127"/>
              </a:rPr>
              <a:t>, </a:t>
            </a:r>
            <a:r>
              <a:rPr lang="ko-KR" altLang="en-US" sz="1600" dirty="0">
                <a:latin typeface="KoPub돋움체 Medium" pitchFamily="2" charset="-127"/>
                <a:ea typeface="KoPub돋움체 Medium" pitchFamily="2" charset="-127"/>
              </a:rPr>
              <a:t>매수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이동평균의 약점 해결책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(2) - RSI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396151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상대강도지수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(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달러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/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원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)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199381F-8079-AE02-5F49-7E3B3C600F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76723"/>
            <a:ext cx="9906000" cy="3672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6151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5386387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상대강도지수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(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엔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/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원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)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292C067-6147-A7F0-AD2A-9442386C6B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40719"/>
            <a:ext cx="9906000" cy="3672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6151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5781344" y="247562"/>
            <a:ext cx="35157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6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 X C H A N G E   R I S K</a:t>
            </a:r>
            <a:endParaRPr lang="en-US" altLang="ko-KR" sz="1200" b="1" i="0" spc="600" dirty="0">
              <a:solidFill>
                <a:srgbClr val="000000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23900" y="386061"/>
            <a:ext cx="4943475" cy="457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157476"/>
            <a:ext cx="180976" cy="18094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id="{8C8D9F4B-E97B-3F31-CBE8-C0712CBD5F84}"/>
              </a:ext>
            </a:extLst>
          </p:cNvPr>
          <p:cNvSpPr txBox="1">
            <a:spLocks/>
          </p:cNvSpPr>
          <p:nvPr/>
        </p:nvSpPr>
        <p:spPr>
          <a:xfrm>
            <a:off x="1085849" y="954262"/>
            <a:ext cx="7215523" cy="587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이동평균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/MACD/RSI(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달러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/</a:t>
            </a:r>
            <a:r>
              <a:rPr lang="ko-KR" altLang="en-US" sz="2400" dirty="0">
                <a:latin typeface="고도 M" pitchFamily="2" charset="-127"/>
                <a:ea typeface="고도 M" pitchFamily="2" charset="-127"/>
              </a:rPr>
              <a:t>원</a:t>
            </a:r>
            <a:r>
              <a:rPr lang="en-US" altLang="ko-KR" sz="2400" dirty="0">
                <a:latin typeface="고도 M" pitchFamily="2" charset="-127"/>
                <a:ea typeface="고도 M" pitchFamily="2" charset="-127"/>
              </a:rPr>
              <a:t>)  (investing.com)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j-cs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23FB941-9288-AA57-7955-EE2496195A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90986"/>
            <a:ext cx="9906000" cy="466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6151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762"/>
            <a:ext cx="9906000" cy="687176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6F2AE8B0-AB35-4BD1-A976-EADC26E206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43325" y="3392996"/>
            <a:ext cx="5467350" cy="1309688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solidFill>
                  <a:schemeClr val="tx2">
                    <a:lumMod val="75000"/>
                  </a:schemeClr>
                </a:solidFill>
                <a:latin typeface="G마켓 산스 TTF Bold" pitchFamily="2" charset="-127"/>
                <a:ea typeface="G마켓 산스 TTF Bold" pitchFamily="2" charset="-127"/>
              </a:rPr>
              <a:t>감사합니다</a:t>
            </a:r>
            <a:r>
              <a:rPr lang="en-US" altLang="ko-KR" dirty="0">
                <a:solidFill>
                  <a:schemeClr val="tx2">
                    <a:lumMod val="75000"/>
                  </a:schemeClr>
                </a:solidFill>
                <a:latin typeface="G마켓 산스 TTF Bold" pitchFamily="2" charset="-127"/>
                <a:ea typeface="G마켓 산스 TTF Bold" pitchFamily="2" charset="-127"/>
              </a:rPr>
              <a:t>.</a:t>
            </a:r>
            <a:br>
              <a:rPr lang="en-US" altLang="ko-KR" dirty="0">
                <a:solidFill>
                  <a:schemeClr val="tx2">
                    <a:lumMod val="75000"/>
                  </a:schemeClr>
                </a:solidFill>
                <a:latin typeface="G마켓 산스 TTF Bold" pitchFamily="2" charset="-127"/>
                <a:ea typeface="G마켓 산스 TTF Bold" pitchFamily="2" charset="-127"/>
              </a:rPr>
            </a:br>
            <a:endParaRPr lang="ko-KR" altLang="en-US" dirty="0">
              <a:solidFill>
                <a:schemeClr val="tx2">
                  <a:lumMod val="75000"/>
                </a:schemeClr>
              </a:solidFill>
              <a:latin typeface="G마켓 산스 TTF Bold" pitchFamily="2" charset="-127"/>
              <a:ea typeface="G마켓 산스 TTF Bold" pitchFamily="2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730625" y="6309320"/>
            <a:ext cx="202593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ko-KR" altLang="en-US" sz="1500" dirty="0">
                <a:solidFill>
                  <a:schemeClr val="tx2">
                    <a:lumMod val="75000"/>
                  </a:schemeClr>
                </a:solidFill>
                <a:latin typeface="KoPub돋움체 Bold" pitchFamily="2" charset="-127"/>
                <a:ea typeface="KoPub돋움체 Bold" pitchFamily="2" charset="-127"/>
              </a:rPr>
              <a:t>김중근 dollar@kita.net</a:t>
            </a:r>
            <a:endParaRPr lang="en-US" altLang="ko-KR" sz="1500" dirty="0">
              <a:solidFill>
                <a:schemeClr val="tx2">
                  <a:lumMod val="75000"/>
                </a:schemeClr>
              </a:solidFill>
              <a:latin typeface="KoPub돋움체 Bold" pitchFamily="2" charset="-127"/>
              <a:ea typeface="KoPub돋움체 Bol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427630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391</TotalTime>
  <Words>664</Words>
  <Application>Microsoft Office PowerPoint</Application>
  <PresentationFormat>A4 용지(210x297mm)</PresentationFormat>
  <Paragraphs>108</Paragraphs>
  <Slides>21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31" baseType="lpstr">
      <vt:lpstr>G마켓 산스 TTF Bold</vt:lpstr>
      <vt:lpstr>KoPub돋움체 Bold</vt:lpstr>
      <vt:lpstr>고도 M</vt:lpstr>
      <vt:lpstr>Calibri</vt:lpstr>
      <vt:lpstr>KoPub돋움체 Medium</vt:lpstr>
      <vt:lpstr>KoPub돋움체 Light</vt:lpstr>
      <vt:lpstr>Calibri Light</vt:lpstr>
      <vt:lpstr>Arial</vt:lpstr>
      <vt:lpstr>Office 테마</vt:lpstr>
      <vt:lpstr>수식</vt:lpstr>
      <vt:lpstr>환율 예측기법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감사합니다.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환리스크 관리 (1)</dc:title>
  <dc:creator>구 미선</dc:creator>
  <cp:lastModifiedBy>김 지영</cp:lastModifiedBy>
  <cp:revision>49</cp:revision>
  <dcterms:created xsi:type="dcterms:W3CDTF">2021-07-29T02:30:22Z</dcterms:created>
  <dcterms:modified xsi:type="dcterms:W3CDTF">2022-10-07T12:33:32Z</dcterms:modified>
</cp:coreProperties>
</file>