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56" r:id="rId2"/>
    <p:sldId id="258" r:id="rId3"/>
    <p:sldId id="553" r:id="rId4"/>
    <p:sldId id="672" r:id="rId5"/>
    <p:sldId id="674" r:id="rId6"/>
    <p:sldId id="675" r:id="rId7"/>
    <p:sldId id="676" r:id="rId8"/>
    <p:sldId id="677" r:id="rId9"/>
    <p:sldId id="678" r:id="rId10"/>
    <p:sldId id="679" r:id="rId11"/>
    <p:sldId id="680" r:id="rId12"/>
    <p:sldId id="681" r:id="rId13"/>
    <p:sldId id="682" r:id="rId14"/>
    <p:sldId id="683" r:id="rId15"/>
    <p:sldId id="684" r:id="rId16"/>
    <p:sldId id="685" r:id="rId17"/>
    <p:sldId id="686" r:id="rId18"/>
    <p:sldId id="687" r:id="rId19"/>
    <p:sldId id="690" r:id="rId20"/>
    <p:sldId id="689" r:id="rId21"/>
    <p:sldId id="691" r:id="rId22"/>
    <p:sldId id="688" r:id="rId23"/>
    <p:sldId id="692" r:id="rId24"/>
  </p:sldIdLst>
  <p:sldSz cx="9906000" cy="6858000" type="A4"/>
  <p:notesSz cx="6858000" cy="9144000"/>
  <p:embeddedFontLst>
    <p:embeddedFont>
      <p:font typeface="G마켓 산스 TTF Bold" pitchFamily="2" charset="-127"/>
      <p:bold r:id="rId25"/>
    </p:embeddedFont>
    <p:embeddedFont>
      <p:font typeface="a옛날사진관5" pitchFamily="18" charset="-127"/>
      <p:regular r:id="rId26"/>
    </p:embeddedFont>
    <p:embeddedFont>
      <p:font typeface="Calibri Light" pitchFamily="34" charset="0"/>
      <p:regular r:id="rId27"/>
      <p:italic r:id="rId28"/>
    </p:embeddedFont>
    <p:embeddedFont>
      <p:font typeface="맑은 고딕" pitchFamily="50" charset="-127"/>
      <p:regular r:id="rId29"/>
      <p:bold r:id="rId30"/>
    </p:embeddedFont>
    <p:embeddedFont>
      <p:font typeface="Calibri" pitchFamily="34" charset="0"/>
      <p:regular r:id="rId31"/>
      <p:bold r:id="rId32"/>
      <p:italic r:id="rId33"/>
      <p:boldItalic r:id="rId34"/>
    </p:embeddedFont>
    <p:embeddedFont>
      <p:font typeface="KoPub돋움체 Bold" pitchFamily="2" charset="-127"/>
      <p:bold r:id="rId35"/>
    </p:embeddedFont>
    <p:embeddedFont>
      <p:font typeface="KoPubWorld돋움체 Bold" pitchFamily="2" charset="-127"/>
      <p:bold r:id="rId36"/>
    </p:embeddedFont>
    <p:embeddedFont>
      <p:font typeface="고도 M" pitchFamily="2" charset="-127"/>
      <p:regular r:id="rId37"/>
    </p:embeddedFont>
    <p:embeddedFont>
      <p:font typeface="KoPub돋움체 Medium" pitchFamily="2" charset="-127"/>
      <p:regular r:id="rId3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Objects="1">
      <p:cViewPr>
        <p:scale>
          <a:sx n="84" d="100"/>
          <a:sy n="84" d="100"/>
        </p:scale>
        <p:origin x="-1398" y="-4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5E0AD2-2E82-44FA-A068-138CF369CD8F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C2B8E506-46B1-4269-A909-09AF26BA8F3F}">
      <dgm:prSet phldrT="[텍스트]" custT="1"/>
      <dgm:spPr>
        <a:solidFill>
          <a:schemeClr val="accent1">
            <a:lumMod val="20000"/>
            <a:lumOff val="80000"/>
          </a:schemeClr>
        </a:solidFill>
      </dgm:spPr>
      <dgm:t>
        <a:bodyPr anchor="t"/>
        <a:lstStyle/>
        <a:p>
          <a:pPr latinLnBrk="1"/>
          <a:r>
            <a:rPr lang="en-US" altLang="ko-KR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1. </a:t>
          </a:r>
          <a:r>
            <a:rPr lang="ko-KR" altLang="en-US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인수한도 책정</a:t>
          </a:r>
          <a:endParaRPr lang="ko-KR" altLang="en-US" sz="1600" dirty="0">
            <a:solidFill>
              <a:schemeClr val="tx1"/>
            </a:solidFill>
            <a:latin typeface="KoPub돋움체 Bold" pitchFamily="2" charset="-127"/>
            <a:ea typeface="KoPub돋움체 Bold" pitchFamily="2" charset="-127"/>
          </a:endParaRPr>
        </a:p>
      </dgm:t>
    </dgm:pt>
    <dgm:pt modelId="{3757077A-E3FE-4379-B8D6-B5B6578665B4}" type="parTrans" cxnId="{085FE3A0-E3CB-495A-BA61-260A96E4E7D1}">
      <dgm:prSet/>
      <dgm:spPr/>
      <dgm:t>
        <a:bodyPr/>
        <a:lstStyle/>
        <a:p>
          <a:pPr latinLnBrk="1"/>
          <a:endParaRPr lang="ko-KR" altLang="en-US" sz="2400">
            <a:latin typeface="KoPub돋움체 Bold" pitchFamily="2" charset="-127"/>
            <a:ea typeface="KoPub돋움체 Bold" pitchFamily="2" charset="-127"/>
          </a:endParaRPr>
        </a:p>
      </dgm:t>
    </dgm:pt>
    <dgm:pt modelId="{20F96AC5-F733-4CF1-8912-7D5634075C02}" type="sibTrans" cxnId="{085FE3A0-E3CB-495A-BA61-260A96E4E7D1}">
      <dgm:prSet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 latinLnBrk="1"/>
          <a:endParaRPr lang="ko-KR" altLang="en-US" sz="2400">
            <a:latin typeface="KoPub돋움체 Bold" pitchFamily="2" charset="-127"/>
            <a:ea typeface="KoPub돋움체 Bold" pitchFamily="2" charset="-127"/>
          </a:endParaRPr>
        </a:p>
      </dgm:t>
    </dgm:pt>
    <dgm:pt modelId="{4594BA25-42CF-4272-A99E-CCD58F783BA8}">
      <dgm:prSet phldrT="[텍스트]" custT="1"/>
      <dgm:spPr>
        <a:solidFill>
          <a:schemeClr val="accent1">
            <a:lumMod val="60000"/>
            <a:lumOff val="40000"/>
          </a:schemeClr>
        </a:solidFill>
      </dgm:spPr>
      <dgm:t>
        <a:bodyPr anchor="t"/>
        <a:lstStyle/>
        <a:p>
          <a:pPr latinLnBrk="1"/>
          <a:r>
            <a:rPr lang="en-US" altLang="ko-KR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2. </a:t>
          </a:r>
          <a:r>
            <a:rPr lang="ko-KR" altLang="en-US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청약</a:t>
          </a:r>
          <a:r>
            <a:rPr lang="en-US" altLang="ko-KR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/</a:t>
          </a:r>
          <a:r>
            <a:rPr lang="ko-KR" altLang="en-US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보험료납부</a:t>
          </a:r>
          <a:endParaRPr lang="ko-KR" altLang="en-US" sz="1600" dirty="0">
            <a:solidFill>
              <a:schemeClr val="tx1"/>
            </a:solidFill>
            <a:latin typeface="KoPub돋움체 Bold" pitchFamily="2" charset="-127"/>
            <a:ea typeface="KoPub돋움체 Bold" pitchFamily="2" charset="-127"/>
          </a:endParaRPr>
        </a:p>
      </dgm:t>
    </dgm:pt>
    <dgm:pt modelId="{B096636B-A6C1-4AAE-89B7-1C2B62D13DFE}" type="parTrans" cxnId="{9B3A4EB8-3B95-4134-A5B0-F9997CF44B70}">
      <dgm:prSet/>
      <dgm:spPr/>
      <dgm:t>
        <a:bodyPr/>
        <a:lstStyle/>
        <a:p>
          <a:pPr latinLnBrk="1"/>
          <a:endParaRPr lang="ko-KR" altLang="en-US" sz="2400">
            <a:latin typeface="KoPub돋움체 Bold" pitchFamily="2" charset="-127"/>
            <a:ea typeface="KoPub돋움체 Bold" pitchFamily="2" charset="-127"/>
          </a:endParaRPr>
        </a:p>
      </dgm:t>
    </dgm:pt>
    <dgm:pt modelId="{1DBE5058-706F-424F-B952-3749B3D20404}" type="sibTrans" cxnId="{9B3A4EB8-3B95-4134-A5B0-F9997CF44B70}">
      <dgm:prSet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 latinLnBrk="1"/>
          <a:endParaRPr lang="ko-KR" altLang="en-US" sz="2400">
            <a:latin typeface="KoPub돋움체 Bold" pitchFamily="2" charset="-127"/>
            <a:ea typeface="KoPub돋움체 Bold" pitchFamily="2" charset="-127"/>
          </a:endParaRPr>
        </a:p>
      </dgm:t>
    </dgm:pt>
    <dgm:pt modelId="{AD3DA161-42CB-4786-98C5-16CB0D15FA3C}">
      <dgm:prSet phldrT="[텍스트]" custT="1"/>
      <dgm:spPr>
        <a:solidFill>
          <a:schemeClr val="accent1">
            <a:lumMod val="20000"/>
            <a:lumOff val="80000"/>
          </a:schemeClr>
        </a:solidFill>
      </dgm:spPr>
      <dgm:t>
        <a:bodyPr anchor="t"/>
        <a:lstStyle/>
        <a:p>
          <a:pPr latinLnBrk="1"/>
          <a:r>
            <a:rPr lang="en-US" altLang="ko-KR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3. </a:t>
          </a:r>
          <a:r>
            <a:rPr lang="ko-KR" altLang="en-US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보험증권 발급</a:t>
          </a:r>
          <a:endParaRPr lang="ko-KR" altLang="en-US" sz="1600" dirty="0">
            <a:solidFill>
              <a:schemeClr val="tx1"/>
            </a:solidFill>
            <a:latin typeface="KoPub돋움체 Bold" pitchFamily="2" charset="-127"/>
            <a:ea typeface="KoPub돋움체 Bold" pitchFamily="2" charset="-127"/>
          </a:endParaRPr>
        </a:p>
      </dgm:t>
    </dgm:pt>
    <dgm:pt modelId="{E9D0FE72-37CD-478C-90F1-E8D58B00E8A3}" type="parTrans" cxnId="{7459A89A-6FCD-4EDA-957C-B1B8A2444677}">
      <dgm:prSet/>
      <dgm:spPr/>
      <dgm:t>
        <a:bodyPr/>
        <a:lstStyle/>
        <a:p>
          <a:pPr latinLnBrk="1"/>
          <a:endParaRPr lang="ko-KR" altLang="en-US" sz="2400">
            <a:latin typeface="KoPub돋움체 Bold" pitchFamily="2" charset="-127"/>
            <a:ea typeface="KoPub돋움체 Bold" pitchFamily="2" charset="-127"/>
          </a:endParaRPr>
        </a:p>
      </dgm:t>
    </dgm:pt>
    <dgm:pt modelId="{163DA93E-D19A-4108-AA5D-AC34FA757D47}" type="sibTrans" cxnId="{7459A89A-6FCD-4EDA-957C-B1B8A2444677}">
      <dgm:prSet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 latinLnBrk="1"/>
          <a:endParaRPr lang="ko-KR" altLang="en-US" sz="2400">
            <a:latin typeface="KoPub돋움체 Bold" pitchFamily="2" charset="-127"/>
            <a:ea typeface="KoPub돋움체 Bold" pitchFamily="2" charset="-127"/>
          </a:endParaRPr>
        </a:p>
      </dgm:t>
    </dgm:pt>
    <dgm:pt modelId="{72BAC939-B8DB-4AE1-A188-87EAC9D9755C}">
      <dgm:prSet phldrT="[텍스트]" custT="1"/>
      <dgm:spPr>
        <a:solidFill>
          <a:schemeClr val="accent1">
            <a:lumMod val="20000"/>
            <a:lumOff val="80000"/>
          </a:schemeClr>
        </a:solidFill>
      </dgm:spPr>
      <dgm:t>
        <a:bodyPr anchor="t"/>
        <a:lstStyle/>
        <a:p>
          <a:pPr latinLnBrk="1"/>
          <a:r>
            <a:rPr lang="en-US" altLang="ko-KR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5. </a:t>
          </a:r>
          <a:r>
            <a:rPr lang="ko-KR" altLang="en-US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손익정산</a:t>
          </a:r>
          <a:endParaRPr lang="ko-KR" altLang="en-US" sz="1600" dirty="0">
            <a:solidFill>
              <a:schemeClr val="tx1"/>
            </a:solidFill>
            <a:latin typeface="KoPub돋움체 Bold" pitchFamily="2" charset="-127"/>
            <a:ea typeface="KoPub돋움체 Bold" pitchFamily="2" charset="-127"/>
          </a:endParaRPr>
        </a:p>
      </dgm:t>
    </dgm:pt>
    <dgm:pt modelId="{061F83B0-1079-49C4-AEF5-E27B87467DDC}" type="parTrans" cxnId="{6CC3D12A-76D6-447C-8AD0-3024307F8F26}">
      <dgm:prSet/>
      <dgm:spPr/>
      <dgm:t>
        <a:bodyPr/>
        <a:lstStyle/>
        <a:p>
          <a:pPr latinLnBrk="1"/>
          <a:endParaRPr lang="ko-KR" altLang="en-US" sz="2400">
            <a:latin typeface="KoPub돋움체 Bold" pitchFamily="2" charset="-127"/>
            <a:ea typeface="KoPub돋움체 Bold" pitchFamily="2" charset="-127"/>
          </a:endParaRPr>
        </a:p>
      </dgm:t>
    </dgm:pt>
    <dgm:pt modelId="{670BE11A-9F6D-4BF9-81E0-D73F086FFD49}" type="sibTrans" cxnId="{6CC3D12A-76D6-447C-8AD0-3024307F8F26}">
      <dgm:prSet/>
      <dgm:spPr/>
      <dgm:t>
        <a:bodyPr/>
        <a:lstStyle/>
        <a:p>
          <a:pPr latinLnBrk="1"/>
          <a:endParaRPr lang="ko-KR" altLang="en-US" sz="2400">
            <a:latin typeface="KoPub돋움체 Bold" pitchFamily="2" charset="-127"/>
            <a:ea typeface="KoPub돋움체 Bold" pitchFamily="2" charset="-127"/>
          </a:endParaRPr>
        </a:p>
      </dgm:t>
    </dgm:pt>
    <dgm:pt modelId="{5FAF35D1-01A2-4BBC-A5CF-E67E3BEE7A7D}">
      <dgm:prSet phldrT="[텍스트]" custT="1"/>
      <dgm:spPr>
        <a:solidFill>
          <a:schemeClr val="accent1">
            <a:lumMod val="60000"/>
            <a:lumOff val="40000"/>
          </a:schemeClr>
        </a:solidFill>
      </dgm:spPr>
      <dgm:t>
        <a:bodyPr anchor="t"/>
        <a:lstStyle/>
        <a:p>
          <a:pPr latinLnBrk="1"/>
          <a:r>
            <a:rPr lang="en-US" altLang="ko-KR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4. </a:t>
          </a:r>
          <a:r>
            <a:rPr lang="ko-KR" altLang="en-US" sz="1600" dirty="0" smtClean="0">
              <a:solidFill>
                <a:schemeClr val="tx1"/>
              </a:solidFill>
              <a:latin typeface="KoPub돋움체 Bold" pitchFamily="2" charset="-127"/>
              <a:ea typeface="KoPub돋움체 Bold" pitchFamily="2" charset="-127"/>
            </a:rPr>
            <a:t>결제일 통지</a:t>
          </a:r>
          <a:endParaRPr lang="ko-KR" altLang="en-US" sz="1600" dirty="0">
            <a:solidFill>
              <a:schemeClr val="tx1"/>
            </a:solidFill>
            <a:latin typeface="KoPub돋움체 Bold" pitchFamily="2" charset="-127"/>
            <a:ea typeface="KoPub돋움체 Bold" pitchFamily="2" charset="-127"/>
          </a:endParaRPr>
        </a:p>
      </dgm:t>
    </dgm:pt>
    <dgm:pt modelId="{6DBE3C7F-26FD-4904-88EB-775EBC1BDF70}" type="parTrans" cxnId="{059360CA-545F-4C22-B4DB-EC74EB537E70}">
      <dgm:prSet/>
      <dgm:spPr/>
      <dgm:t>
        <a:bodyPr/>
        <a:lstStyle/>
        <a:p>
          <a:pPr latinLnBrk="1"/>
          <a:endParaRPr lang="ko-KR" altLang="en-US" sz="2400">
            <a:latin typeface="KoPub돋움체 Bold" pitchFamily="2" charset="-127"/>
            <a:ea typeface="KoPub돋움체 Bold" pitchFamily="2" charset="-127"/>
          </a:endParaRPr>
        </a:p>
      </dgm:t>
    </dgm:pt>
    <dgm:pt modelId="{4FEE817E-0BE3-4198-8C4E-30E56C11A945}" type="sibTrans" cxnId="{059360CA-545F-4C22-B4DB-EC74EB537E70}">
      <dgm:prSet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 latinLnBrk="1"/>
          <a:endParaRPr lang="ko-KR" altLang="en-US" sz="2400">
            <a:latin typeface="KoPub돋움체 Bold" pitchFamily="2" charset="-127"/>
            <a:ea typeface="KoPub돋움체 Bold" pitchFamily="2" charset="-127"/>
          </a:endParaRPr>
        </a:p>
      </dgm:t>
    </dgm:pt>
    <dgm:pt modelId="{E8A65586-53B1-4A2D-8D95-8524B4F5793A}" type="pres">
      <dgm:prSet presAssocID="{0B5E0AD2-2E82-44FA-A068-138CF369CD8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CE01569-9EDE-49BA-B619-7FC68B9ED6E9}" type="pres">
      <dgm:prSet presAssocID="{0B5E0AD2-2E82-44FA-A068-138CF369CD8F}" presName="dummyMaxCanvas" presStyleCnt="0">
        <dgm:presLayoutVars/>
      </dgm:prSet>
      <dgm:spPr/>
    </dgm:pt>
    <dgm:pt modelId="{E1FEA8CE-7761-41E3-8698-C7E65134EE0A}" type="pres">
      <dgm:prSet presAssocID="{0B5E0AD2-2E82-44FA-A068-138CF369CD8F}" presName="FiveNodes_1" presStyleLbl="node1" presStyleIdx="0" presStyleCnt="5" custScaleY="13108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CEF703A-5B3F-4777-BA16-0C30EB611504}" type="pres">
      <dgm:prSet presAssocID="{0B5E0AD2-2E82-44FA-A068-138CF369CD8F}" presName="FiveNodes_2" presStyleLbl="node1" presStyleIdx="1" presStyleCnt="5" custScaleY="80981" custLinFactNeighborX="1119" custLinFactNeighborY="-597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108C9D1-B099-4086-8D8B-79C05E36FAA3}" type="pres">
      <dgm:prSet presAssocID="{0B5E0AD2-2E82-44FA-A068-138CF369CD8F}" presName="FiveNodes_3" presStyleLbl="node1" presStyleIdx="2" presStyleCnt="5" custScaleY="83353" custLinFactNeighborX="1165" custLinFactNeighborY="-3651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A04E5B6-149A-49B7-9FCA-47DB29F57A77}" type="pres">
      <dgm:prSet presAssocID="{0B5E0AD2-2E82-44FA-A068-138CF369CD8F}" presName="FiveNodes_4" presStyleLbl="node1" presStyleIdx="3" presStyleCnt="5" custScaleY="84518" custLinFactNeighborX="1210" custLinFactNeighborY="-6375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0EF9BA0-1B2A-4053-B020-77E0AE978537}" type="pres">
      <dgm:prSet presAssocID="{0B5E0AD2-2E82-44FA-A068-138CF369CD8F}" presName="FiveNodes_5" presStyleLbl="node1" presStyleIdx="4" presStyleCnt="5" custLinFactNeighborY="-8210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8D1AAC7-4D3C-4AB5-966E-EDCA3108F665}" type="pres">
      <dgm:prSet presAssocID="{0B5E0AD2-2E82-44FA-A068-138CF369CD8F}" presName="FiveConn_1-2" presStyleLbl="fgAccFollowNode1" presStyleIdx="0" presStyleCnt="4" custLinFactNeighborX="-10389" custLinFactNeighborY="2514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1C894A7-6DBD-4D30-9A42-C9C24251ECBC}" type="pres">
      <dgm:prSet presAssocID="{0B5E0AD2-2E82-44FA-A068-138CF369CD8F}" presName="FiveConn_2-3" presStyleLbl="fgAccFollowNode1" presStyleIdx="1" presStyleCnt="4" custLinFactNeighborX="14199" custLinFactNeighborY="-2638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82B9E12-0F6B-4826-8BEF-9F8164E0BB13}" type="pres">
      <dgm:prSet presAssocID="{0B5E0AD2-2E82-44FA-A068-138CF369CD8F}" presName="FiveConn_3-4" presStyleLbl="fgAccFollowNode1" presStyleIdx="2" presStyleCnt="4" custLinFactNeighborX="11850" custLinFactNeighborY="-6661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ED52B7E-2712-49EA-8732-6E46449E4ADB}" type="pres">
      <dgm:prSet presAssocID="{0B5E0AD2-2E82-44FA-A068-138CF369CD8F}" presName="FiveConn_4-5" presStyleLbl="fgAccFollowNode1" presStyleIdx="3" presStyleCnt="4" custLinFactY="-5101" custLinFactNeighborX="12466" custLinFactNeighborY="-10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AC52889-BFB6-4995-AC6E-73B3A219C90F}" type="pres">
      <dgm:prSet presAssocID="{0B5E0AD2-2E82-44FA-A068-138CF369CD8F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48DE0D0-B8B0-43C7-BCAC-C18CD0F8D3B9}" type="pres">
      <dgm:prSet presAssocID="{0B5E0AD2-2E82-44FA-A068-138CF369CD8F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B4B684A-F617-4C79-BAD0-A03A3C6B9BDF}" type="pres">
      <dgm:prSet presAssocID="{0B5E0AD2-2E82-44FA-A068-138CF369CD8F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9332CEE-9875-47E2-B5E8-CCCA03246903}" type="pres">
      <dgm:prSet presAssocID="{0B5E0AD2-2E82-44FA-A068-138CF369CD8F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6F42DE-DE7E-4EE8-A933-C875164A413F}" type="pres">
      <dgm:prSet presAssocID="{0B5E0AD2-2E82-44FA-A068-138CF369CD8F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6B55D53-CC99-477D-ACD8-2E83F3DFF891}" type="presOf" srcId="{5FAF35D1-01A2-4BBC-A5CF-E67E3BEE7A7D}" destId="{19332CEE-9875-47E2-B5E8-CCCA03246903}" srcOrd="1" destOrd="0" presId="urn:microsoft.com/office/officeart/2005/8/layout/vProcess5"/>
    <dgm:cxn modelId="{9D573B81-A090-46CE-A888-7F674A5A1ECF}" type="presOf" srcId="{5FAF35D1-01A2-4BBC-A5CF-E67E3BEE7A7D}" destId="{5A04E5B6-149A-49B7-9FCA-47DB29F57A77}" srcOrd="0" destOrd="0" presId="urn:microsoft.com/office/officeart/2005/8/layout/vProcess5"/>
    <dgm:cxn modelId="{7459A89A-6FCD-4EDA-957C-B1B8A2444677}" srcId="{0B5E0AD2-2E82-44FA-A068-138CF369CD8F}" destId="{AD3DA161-42CB-4786-98C5-16CB0D15FA3C}" srcOrd="2" destOrd="0" parTransId="{E9D0FE72-37CD-478C-90F1-E8D58B00E8A3}" sibTransId="{163DA93E-D19A-4108-AA5D-AC34FA757D47}"/>
    <dgm:cxn modelId="{FF18F014-2E8F-47C7-97A9-AA89BF48577D}" type="presOf" srcId="{72BAC939-B8DB-4AE1-A188-87EAC9D9755C}" destId="{846F42DE-DE7E-4EE8-A933-C875164A413F}" srcOrd="1" destOrd="0" presId="urn:microsoft.com/office/officeart/2005/8/layout/vProcess5"/>
    <dgm:cxn modelId="{085FE3A0-E3CB-495A-BA61-260A96E4E7D1}" srcId="{0B5E0AD2-2E82-44FA-A068-138CF369CD8F}" destId="{C2B8E506-46B1-4269-A909-09AF26BA8F3F}" srcOrd="0" destOrd="0" parTransId="{3757077A-E3FE-4379-B8D6-B5B6578665B4}" sibTransId="{20F96AC5-F733-4CF1-8912-7D5634075C02}"/>
    <dgm:cxn modelId="{D09769AA-37FE-4B93-9B1C-FF22808D8E32}" type="presOf" srcId="{AD3DA161-42CB-4786-98C5-16CB0D15FA3C}" destId="{8B4B684A-F617-4C79-BAD0-A03A3C6B9BDF}" srcOrd="1" destOrd="0" presId="urn:microsoft.com/office/officeart/2005/8/layout/vProcess5"/>
    <dgm:cxn modelId="{E205BF14-54E9-4CAF-B339-23AD624DA712}" type="presOf" srcId="{163DA93E-D19A-4108-AA5D-AC34FA757D47}" destId="{C82B9E12-0F6B-4826-8BEF-9F8164E0BB13}" srcOrd="0" destOrd="0" presId="urn:microsoft.com/office/officeart/2005/8/layout/vProcess5"/>
    <dgm:cxn modelId="{9B3A4EB8-3B95-4134-A5B0-F9997CF44B70}" srcId="{0B5E0AD2-2E82-44FA-A068-138CF369CD8F}" destId="{4594BA25-42CF-4272-A99E-CCD58F783BA8}" srcOrd="1" destOrd="0" parTransId="{B096636B-A6C1-4AAE-89B7-1C2B62D13DFE}" sibTransId="{1DBE5058-706F-424F-B952-3749B3D20404}"/>
    <dgm:cxn modelId="{C5626623-536E-4AA7-8993-4BA76A132F3D}" type="presOf" srcId="{4594BA25-42CF-4272-A99E-CCD58F783BA8}" destId="{A48DE0D0-B8B0-43C7-BCAC-C18CD0F8D3B9}" srcOrd="1" destOrd="0" presId="urn:microsoft.com/office/officeart/2005/8/layout/vProcess5"/>
    <dgm:cxn modelId="{05B7EC9E-2D91-4815-BC86-663BD8425C5D}" type="presOf" srcId="{1DBE5058-706F-424F-B952-3749B3D20404}" destId="{41C894A7-6DBD-4D30-9A42-C9C24251ECBC}" srcOrd="0" destOrd="0" presId="urn:microsoft.com/office/officeart/2005/8/layout/vProcess5"/>
    <dgm:cxn modelId="{8E5572FD-5653-472E-BD77-105BB14BCC5C}" type="presOf" srcId="{AD3DA161-42CB-4786-98C5-16CB0D15FA3C}" destId="{1108C9D1-B099-4086-8D8B-79C05E36FAA3}" srcOrd="0" destOrd="0" presId="urn:microsoft.com/office/officeart/2005/8/layout/vProcess5"/>
    <dgm:cxn modelId="{1E8B1BDD-53ED-4AF5-9E00-646B6065CB5A}" type="presOf" srcId="{20F96AC5-F733-4CF1-8912-7D5634075C02}" destId="{58D1AAC7-4D3C-4AB5-966E-EDCA3108F665}" srcOrd="0" destOrd="0" presId="urn:microsoft.com/office/officeart/2005/8/layout/vProcess5"/>
    <dgm:cxn modelId="{F635C7A1-8CD6-48E0-A757-10071884093E}" type="presOf" srcId="{4FEE817E-0BE3-4198-8C4E-30E56C11A945}" destId="{2ED52B7E-2712-49EA-8732-6E46449E4ADB}" srcOrd="0" destOrd="0" presId="urn:microsoft.com/office/officeart/2005/8/layout/vProcess5"/>
    <dgm:cxn modelId="{6CC3D12A-76D6-447C-8AD0-3024307F8F26}" srcId="{0B5E0AD2-2E82-44FA-A068-138CF369CD8F}" destId="{72BAC939-B8DB-4AE1-A188-87EAC9D9755C}" srcOrd="4" destOrd="0" parTransId="{061F83B0-1079-49C4-AEF5-E27B87467DDC}" sibTransId="{670BE11A-9F6D-4BF9-81E0-D73F086FFD49}"/>
    <dgm:cxn modelId="{9114F16C-F33B-41DF-A2D6-F4A0EB8C2CDD}" type="presOf" srcId="{4594BA25-42CF-4272-A99E-CCD58F783BA8}" destId="{5CEF703A-5B3F-4777-BA16-0C30EB611504}" srcOrd="0" destOrd="0" presId="urn:microsoft.com/office/officeart/2005/8/layout/vProcess5"/>
    <dgm:cxn modelId="{20B3F713-E296-4433-87A7-E7E2E3A04F9D}" type="presOf" srcId="{72BAC939-B8DB-4AE1-A188-87EAC9D9755C}" destId="{50EF9BA0-1B2A-4053-B020-77E0AE978537}" srcOrd="0" destOrd="0" presId="urn:microsoft.com/office/officeart/2005/8/layout/vProcess5"/>
    <dgm:cxn modelId="{059360CA-545F-4C22-B4DB-EC74EB537E70}" srcId="{0B5E0AD2-2E82-44FA-A068-138CF369CD8F}" destId="{5FAF35D1-01A2-4BBC-A5CF-E67E3BEE7A7D}" srcOrd="3" destOrd="0" parTransId="{6DBE3C7F-26FD-4904-88EB-775EBC1BDF70}" sibTransId="{4FEE817E-0BE3-4198-8C4E-30E56C11A945}"/>
    <dgm:cxn modelId="{21D30A26-8D55-4692-809E-D2C37591FECA}" type="presOf" srcId="{C2B8E506-46B1-4269-A909-09AF26BA8F3F}" destId="{7AC52889-BFB6-4995-AC6E-73B3A219C90F}" srcOrd="1" destOrd="0" presId="urn:microsoft.com/office/officeart/2005/8/layout/vProcess5"/>
    <dgm:cxn modelId="{09235A2C-0FB9-4DF0-81A5-98A83ED9BAC5}" type="presOf" srcId="{C2B8E506-46B1-4269-A909-09AF26BA8F3F}" destId="{E1FEA8CE-7761-41E3-8698-C7E65134EE0A}" srcOrd="0" destOrd="0" presId="urn:microsoft.com/office/officeart/2005/8/layout/vProcess5"/>
    <dgm:cxn modelId="{F828FDCA-5DE3-47D4-A2EE-587B28800F18}" type="presOf" srcId="{0B5E0AD2-2E82-44FA-A068-138CF369CD8F}" destId="{E8A65586-53B1-4A2D-8D95-8524B4F5793A}" srcOrd="0" destOrd="0" presId="urn:microsoft.com/office/officeart/2005/8/layout/vProcess5"/>
    <dgm:cxn modelId="{0BB89322-656A-48AE-94A5-098B50FFE42C}" type="presParOf" srcId="{E8A65586-53B1-4A2D-8D95-8524B4F5793A}" destId="{ECE01569-9EDE-49BA-B619-7FC68B9ED6E9}" srcOrd="0" destOrd="0" presId="urn:microsoft.com/office/officeart/2005/8/layout/vProcess5"/>
    <dgm:cxn modelId="{3E655875-3D95-4BAD-ACFA-2535EF6E01B3}" type="presParOf" srcId="{E8A65586-53B1-4A2D-8D95-8524B4F5793A}" destId="{E1FEA8CE-7761-41E3-8698-C7E65134EE0A}" srcOrd="1" destOrd="0" presId="urn:microsoft.com/office/officeart/2005/8/layout/vProcess5"/>
    <dgm:cxn modelId="{3F2A2BBE-C83D-4E95-B2B3-DDD8F02AACF4}" type="presParOf" srcId="{E8A65586-53B1-4A2D-8D95-8524B4F5793A}" destId="{5CEF703A-5B3F-4777-BA16-0C30EB611504}" srcOrd="2" destOrd="0" presId="urn:microsoft.com/office/officeart/2005/8/layout/vProcess5"/>
    <dgm:cxn modelId="{4E22C131-C617-408B-8053-5BCAA77E023A}" type="presParOf" srcId="{E8A65586-53B1-4A2D-8D95-8524B4F5793A}" destId="{1108C9D1-B099-4086-8D8B-79C05E36FAA3}" srcOrd="3" destOrd="0" presId="urn:microsoft.com/office/officeart/2005/8/layout/vProcess5"/>
    <dgm:cxn modelId="{6F2543E9-C9A8-4F99-B622-098EEC284421}" type="presParOf" srcId="{E8A65586-53B1-4A2D-8D95-8524B4F5793A}" destId="{5A04E5B6-149A-49B7-9FCA-47DB29F57A77}" srcOrd="4" destOrd="0" presId="urn:microsoft.com/office/officeart/2005/8/layout/vProcess5"/>
    <dgm:cxn modelId="{6D5FB574-A01D-4608-9B42-3BA6D7E51E0A}" type="presParOf" srcId="{E8A65586-53B1-4A2D-8D95-8524B4F5793A}" destId="{50EF9BA0-1B2A-4053-B020-77E0AE978537}" srcOrd="5" destOrd="0" presId="urn:microsoft.com/office/officeart/2005/8/layout/vProcess5"/>
    <dgm:cxn modelId="{8B9965D0-1FF2-40DC-A08E-F29E77681273}" type="presParOf" srcId="{E8A65586-53B1-4A2D-8D95-8524B4F5793A}" destId="{58D1AAC7-4D3C-4AB5-966E-EDCA3108F665}" srcOrd="6" destOrd="0" presId="urn:microsoft.com/office/officeart/2005/8/layout/vProcess5"/>
    <dgm:cxn modelId="{8A28EBC9-102C-4F47-989A-8908D34B5035}" type="presParOf" srcId="{E8A65586-53B1-4A2D-8D95-8524B4F5793A}" destId="{41C894A7-6DBD-4D30-9A42-C9C24251ECBC}" srcOrd="7" destOrd="0" presId="urn:microsoft.com/office/officeart/2005/8/layout/vProcess5"/>
    <dgm:cxn modelId="{5EE7E488-465E-4759-9377-43D0AF16DCC9}" type="presParOf" srcId="{E8A65586-53B1-4A2D-8D95-8524B4F5793A}" destId="{C82B9E12-0F6B-4826-8BEF-9F8164E0BB13}" srcOrd="8" destOrd="0" presId="urn:microsoft.com/office/officeart/2005/8/layout/vProcess5"/>
    <dgm:cxn modelId="{A931E6A5-B137-4B94-AE36-C3429C189567}" type="presParOf" srcId="{E8A65586-53B1-4A2D-8D95-8524B4F5793A}" destId="{2ED52B7E-2712-49EA-8732-6E46449E4ADB}" srcOrd="9" destOrd="0" presId="urn:microsoft.com/office/officeart/2005/8/layout/vProcess5"/>
    <dgm:cxn modelId="{6AFE5F82-12C7-4473-8584-D08FB0D2BC3D}" type="presParOf" srcId="{E8A65586-53B1-4A2D-8D95-8524B4F5793A}" destId="{7AC52889-BFB6-4995-AC6E-73B3A219C90F}" srcOrd="10" destOrd="0" presId="urn:microsoft.com/office/officeart/2005/8/layout/vProcess5"/>
    <dgm:cxn modelId="{1D610D5D-8A36-484D-9AF0-5A715D07A2ED}" type="presParOf" srcId="{E8A65586-53B1-4A2D-8D95-8524B4F5793A}" destId="{A48DE0D0-B8B0-43C7-BCAC-C18CD0F8D3B9}" srcOrd="11" destOrd="0" presId="urn:microsoft.com/office/officeart/2005/8/layout/vProcess5"/>
    <dgm:cxn modelId="{D7004350-D29B-4FE6-A7B4-69841D5CD095}" type="presParOf" srcId="{E8A65586-53B1-4A2D-8D95-8524B4F5793A}" destId="{8B4B684A-F617-4C79-BAD0-A03A3C6B9BDF}" srcOrd="12" destOrd="0" presId="urn:microsoft.com/office/officeart/2005/8/layout/vProcess5"/>
    <dgm:cxn modelId="{C3A8B81F-3719-40A6-8CA5-50FEE5D2AABA}" type="presParOf" srcId="{E8A65586-53B1-4A2D-8D95-8524B4F5793A}" destId="{19332CEE-9875-47E2-B5E8-CCCA03246903}" srcOrd="13" destOrd="0" presId="urn:microsoft.com/office/officeart/2005/8/layout/vProcess5"/>
    <dgm:cxn modelId="{14AE2FF8-F02D-4671-8732-F87DED28078C}" type="presParOf" srcId="{E8A65586-53B1-4A2D-8D95-8524B4F5793A}" destId="{846F42DE-DE7E-4EE8-A933-C875164A413F}" srcOrd="14" destOrd="0" presId="urn:microsoft.com/office/officeart/2005/8/layout/vProcess5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62455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55610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54380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1162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68805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10289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8686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67016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80699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55938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76572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9511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diagramColors" Target="../diagrams/colors1.xml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3762"/>
            <a:ext cx="9906000" cy="687176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xmlns="" id="{6F2AE8B0-AB35-4BD1-A976-EADC26E206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43325" y="2847975"/>
            <a:ext cx="5467350" cy="1309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2">
                    <a:lumMod val="75000"/>
                  </a:schemeClr>
                </a:solidFill>
                <a:latin typeface="G마켓 산스 TTF Bold" pitchFamily="2" charset="-127"/>
                <a:ea typeface="G마켓 산스 TTF Bold" pitchFamily="2" charset="-127"/>
              </a:rPr>
              <a:t>환리스크 관리</a:t>
            </a:r>
            <a:endParaRPr lang="ko-KR" altLang="en-US" dirty="0">
              <a:solidFill>
                <a:schemeClr val="tx2">
                  <a:lumMod val="75000"/>
                </a:schemeClr>
              </a:solidFill>
              <a:latin typeface="G마켓 산스 TTF Bold" pitchFamily="2" charset="-127"/>
              <a:ea typeface="G마켓 산스 TTF Bold" pitchFamily="2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791450" y="876300"/>
            <a:ext cx="1504950" cy="1152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dirty="0" smtClean="0"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</a:rPr>
              <a:t>1</a:t>
            </a:r>
            <a:endParaRPr lang="ko-KR" altLang="en-US" sz="8000" dirty="0">
              <a:solidFill>
                <a:schemeClr val="tx1"/>
              </a:solidFill>
              <a:latin typeface="a옛날사진관5" panose="02020600000000000000" pitchFamily="18" charset="-127"/>
              <a:ea typeface="a옛날사진관5" panose="02020600000000000000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285919" y="4230171"/>
            <a:ext cx="44454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20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276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0370" y="1954530"/>
            <a:ext cx="6945630" cy="4407774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0" y="2194560"/>
            <a:ext cx="9906000" cy="4023360"/>
          </a:xfrm>
          <a:prstGeom prst="rect">
            <a:avLst/>
          </a:prstGeom>
          <a:solidFill>
            <a:schemeClr val="tx2">
              <a:lumMod val="5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895C9ADD-ED03-4772-9ABB-2FD3994DD0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099" y="2490540"/>
            <a:ext cx="8513233" cy="3513943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대한민국 김 수출업체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A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사의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B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대표는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2022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년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9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월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28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일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미국 유명 유통업체와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3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개월 후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/>
            </a:r>
            <a:b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</a:b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대금결제 조건으로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50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만 달러의 조미김 수출계약을 체결하였다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9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월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28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일 당시 환율은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1,440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원으로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B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대표는 이 거래로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720</a:t>
            </a:r>
            <a:r>
              <a:rPr lang="ko-KR" altLang="en-US" sz="1600" dirty="0" err="1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백만원의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 매출실적을 기대하였다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그러나 이후 환율의 하락세가 지속되고 있어서 결제대금이 입금될 예정인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2022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년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12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월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28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일의 환율은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/>
            </a:r>
            <a:b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</a:b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당초 기대하였던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1,440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원 이하로 내려갈 가능성이 높다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. 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만일 환율이 더 하락하여 예를 들어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1,340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원으로 결정된다면 최종매출은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670</a:t>
            </a:r>
            <a:r>
              <a:rPr lang="ko-KR" altLang="en-US" sz="1600" dirty="0" err="1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백만원이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 되어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50</a:t>
            </a:r>
            <a:r>
              <a:rPr lang="ko-KR" altLang="en-US" sz="1600" dirty="0" err="1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백만원의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 환차손을 입을 수 있다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  <a:cs typeface="KoPubWorld돋움체 Bold" pitchFamily="2" charset="-127"/>
              </a:rPr>
              <a:t>.</a:t>
            </a:r>
            <a:endParaRPr lang="ko-KR" altLang="en-US" sz="1600" dirty="0">
              <a:solidFill>
                <a:schemeClr val="bg1"/>
              </a:solidFill>
              <a:latin typeface="KoPub돋움체 Bold" pitchFamily="2" charset="-127"/>
              <a:ea typeface="KoPub돋움체 Bold" pitchFamily="2" charset="-127"/>
              <a:cs typeface="KoPubWorld돋움체 Bold" pitchFamily="2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 smtClean="0">
                <a:solidFill>
                  <a:srgbClr val="222222"/>
                </a:solidFill>
                <a:latin typeface="고도 M" pitchFamily="2" charset="-127"/>
                <a:ea typeface="고도 M" pitchFamily="2" charset="-127"/>
                <a:cs typeface="+mj-cs"/>
              </a:rPr>
              <a:t>사례 </a:t>
            </a:r>
            <a:r>
              <a:rPr lang="en-US" altLang="ko-KR" sz="2400" dirty="0" smtClean="0">
                <a:solidFill>
                  <a:srgbClr val="222222"/>
                </a:solidFill>
                <a:latin typeface="고도 M" pitchFamily="2" charset="-127"/>
                <a:ea typeface="고도 M" pitchFamily="2" charset="-127"/>
                <a:cs typeface="+mj-cs"/>
              </a:rPr>
              <a:t>– ‘</a:t>
            </a:r>
            <a:r>
              <a:rPr lang="ko-KR" altLang="en-US" sz="2400" dirty="0" smtClean="0">
                <a:solidFill>
                  <a:srgbClr val="222222"/>
                </a:solidFill>
                <a:latin typeface="고도 M" pitchFamily="2" charset="-127"/>
                <a:ea typeface="고도 M" pitchFamily="2" charset="-127"/>
                <a:cs typeface="+mj-cs"/>
              </a:rPr>
              <a:t>환율이 어찌될까</a:t>
            </a:r>
            <a:r>
              <a:rPr lang="en-US" altLang="ko-KR" sz="2400" dirty="0" smtClean="0">
                <a:solidFill>
                  <a:srgbClr val="222222"/>
                </a:solidFill>
                <a:latin typeface="고도 M" pitchFamily="2" charset="-127"/>
                <a:ea typeface="고도 M" pitchFamily="2" charset="-127"/>
                <a:cs typeface="+mj-cs"/>
              </a:rPr>
              <a:t>?’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764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4608" y="1236049"/>
            <a:ext cx="822959" cy="1085281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1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달러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/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원 환율 추이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(2003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년 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~)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="" xmlns:a16="http://schemas.microsoft.com/office/drawing/2014/main" xmlns:lc="http://schemas.openxmlformats.org/drawingml/2006/lockedCanvas" id="{3B9EA70C-18D8-9858-67DD-E55F52B985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535" y="2551416"/>
            <a:ext cx="8712969" cy="3397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49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1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해결방안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xmlns="" id="{1F98B4AB-AC4E-4232-BD24-98F5253CC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4848" y="1916832"/>
            <a:ext cx="5256584" cy="4464496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ko-KR" sz="1800" dirty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3</a:t>
            </a:r>
            <a:r>
              <a:rPr lang="ko-KR" altLang="en-US" sz="1800" dirty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개월 후의 달러</a:t>
            </a:r>
            <a:r>
              <a:rPr lang="en-US" altLang="ko-KR" sz="1800" dirty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/</a:t>
            </a:r>
            <a:r>
              <a:rPr lang="ko-KR" altLang="en-US" sz="1800" dirty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원 환율이 얼마가 될지 알 수 없다</a:t>
            </a:r>
            <a:r>
              <a:rPr lang="en-US" altLang="ko-KR" sz="1800" dirty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1800" dirty="0">
                <a:latin typeface="KoPub돋움체 Medium" pitchFamily="2" charset="-127"/>
                <a:ea typeface="KoPub돋움체 Medium" pitchFamily="2" charset="-127"/>
              </a:rPr>
              <a:t>환율의 등락에 따라 수익성 변동</a:t>
            </a:r>
            <a:endParaRPr lang="en-US" altLang="ko-KR" sz="1800" dirty="0">
              <a:latin typeface="KoPub돋움체 Medium" pitchFamily="2" charset="-127"/>
              <a:ea typeface="KoPub돋움체 Medium" pitchFamily="2" charset="-127"/>
            </a:endParaRPr>
          </a:p>
          <a:p>
            <a:pPr lvl="2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환율이 상승하면 환차익</a:t>
            </a:r>
            <a:endParaRPr lang="en-US" altLang="ko-KR" sz="1400" dirty="0" smtClean="0">
              <a:latin typeface="KoPub돋움체 Medium" pitchFamily="2" charset="-127"/>
              <a:ea typeface="KoPub돋움체 Medium" pitchFamily="2" charset="-127"/>
            </a:endParaRPr>
          </a:p>
          <a:p>
            <a:pPr lvl="2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환율이 하락하면 환차손</a:t>
            </a: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 </a:t>
            </a:r>
          </a:p>
          <a:p>
            <a:pPr lvl="2">
              <a:lnSpc>
                <a:spcPct val="150000"/>
              </a:lnSpc>
              <a:buNone/>
            </a:pPr>
            <a:endParaRPr lang="en-US" altLang="ko-KR" sz="1400" dirty="0" smtClean="0">
              <a:latin typeface="KoPub돋움체 Bold" pitchFamily="2" charset="-127"/>
              <a:ea typeface="KoPub돋움체 Bold" pitchFamily="2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1800" dirty="0" smtClean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환율 변동에 따른 전형적인 환리스크</a:t>
            </a:r>
            <a:endParaRPr lang="en-US" altLang="ko-KR" sz="1800" dirty="0" smtClean="0">
              <a:solidFill>
                <a:srgbClr val="C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ko-KR" sz="1800" dirty="0" smtClean="0">
              <a:solidFill>
                <a:srgbClr val="C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1800" dirty="0" smtClean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그러면 </a:t>
            </a:r>
            <a:r>
              <a:rPr lang="en-US" altLang="ko-KR" sz="1800" dirty="0" smtClean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3</a:t>
            </a:r>
            <a:r>
              <a:rPr lang="ko-KR" altLang="en-US" sz="1800" dirty="0" smtClean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개월 후의 달러</a:t>
            </a:r>
            <a:r>
              <a:rPr lang="en-US" altLang="ko-KR" sz="1800" dirty="0" smtClean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/</a:t>
            </a:r>
            <a:r>
              <a:rPr lang="ko-KR" altLang="en-US" sz="1800" dirty="0" smtClean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원 환율을 미리 예약하면 되지 않나</a:t>
            </a:r>
            <a:r>
              <a:rPr lang="en-US" altLang="ko-KR" sz="1800" dirty="0" smtClean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?</a:t>
            </a:r>
          </a:p>
          <a:p>
            <a:pPr lvl="1">
              <a:lnSpc>
                <a:spcPct val="150000"/>
              </a:lnSpc>
            </a:pPr>
            <a:r>
              <a:rPr lang="ko-KR" altLang="en-US" sz="1800" dirty="0" smtClean="0">
                <a:latin typeface="KoPub돋움체 Medium" pitchFamily="2" charset="-127"/>
                <a:ea typeface="KoPub돋움체 Medium" pitchFamily="2" charset="-127"/>
              </a:rPr>
              <a:t>환율예약 </a:t>
            </a:r>
            <a:r>
              <a:rPr lang="en-US" altLang="ko-KR" sz="1800" dirty="0" smtClean="0">
                <a:latin typeface="KoPub돋움체 Medium" pitchFamily="2" charset="-127"/>
                <a:ea typeface="KoPub돋움체 Medium" pitchFamily="2" charset="-127"/>
              </a:rPr>
              <a:t>= </a:t>
            </a:r>
            <a:r>
              <a:rPr lang="ko-KR" altLang="en-US" sz="1800" dirty="0" smtClean="0">
                <a:latin typeface="KoPub돋움체 Medium" pitchFamily="2" charset="-127"/>
                <a:ea typeface="KoPub돋움체 Medium" pitchFamily="2" charset="-127"/>
              </a:rPr>
              <a:t>은행과의 선물환 거래 활용</a:t>
            </a:r>
            <a:endParaRPr lang="en-US" altLang="ko-KR" sz="1800" dirty="0" smtClean="0">
              <a:solidFill>
                <a:srgbClr val="C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ko-KR" sz="1800" dirty="0" smtClean="0">
              <a:solidFill>
                <a:srgbClr val="C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1800" dirty="0" smtClean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선물환거래 </a:t>
            </a:r>
            <a:r>
              <a:rPr lang="en-US" altLang="ko-KR" sz="1800" dirty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: </a:t>
            </a:r>
            <a:r>
              <a:rPr lang="ko-KR" altLang="en-US" sz="1800" dirty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미래의 환율을 미리 정하는 </a:t>
            </a:r>
            <a:r>
              <a:rPr lang="ko-KR" altLang="en-US" sz="1800" dirty="0" smtClean="0">
                <a:solidFill>
                  <a:srgbClr val="C00000"/>
                </a:solidFill>
                <a:latin typeface="KoPub돋움체 Bold" pitchFamily="2" charset="-127"/>
                <a:ea typeface="KoPub돋움체 Bold" pitchFamily="2" charset="-127"/>
              </a:rPr>
              <a:t>거래</a:t>
            </a:r>
            <a:endParaRPr lang="en-US" altLang="ko-KR" sz="1800" dirty="0">
              <a:latin typeface="KoPub돋움체 Medium" pitchFamily="2" charset="-127"/>
              <a:ea typeface="KoPub돋움체 Medium" pitchFamily="2" charset="-127"/>
            </a:endParaRPr>
          </a:p>
          <a:p>
            <a:pPr lvl="1"/>
            <a:endParaRPr lang="ko-KR" altLang="en-US" sz="2000" dirty="0">
              <a:latin typeface="나눔고딕OTF" panose="020D0604000000000000" pitchFamily="34" charset="-127"/>
              <a:ea typeface="나눔고딕OTF" panose="020D0604000000000000" pitchFamily="34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4648" y="3429000"/>
            <a:ext cx="754047" cy="753927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8784" y="1988840"/>
            <a:ext cx="292943" cy="433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49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5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실제 결과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0370" y="1954530"/>
            <a:ext cx="6945630" cy="4407774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0" y="2194560"/>
            <a:ext cx="9906000" cy="4023360"/>
          </a:xfrm>
          <a:prstGeom prst="rect">
            <a:avLst/>
          </a:prstGeom>
          <a:solidFill>
            <a:schemeClr val="tx2">
              <a:lumMod val="5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내용 개체 틀 2">
            <a:extLst>
              <a:ext uri="{FF2B5EF4-FFF2-40B4-BE49-F238E27FC236}">
                <a16:creationId xmlns:a16="http://schemas.microsoft.com/office/drawing/2014/main" xmlns="" id="{895C9ADD-ED03-4772-9ABB-2FD3994DD02C}"/>
              </a:ext>
            </a:extLst>
          </p:cNvPr>
          <p:cNvSpPr txBox="1">
            <a:spLocks/>
          </p:cNvSpPr>
          <p:nvPr/>
        </p:nvSpPr>
        <p:spPr>
          <a:xfrm>
            <a:off x="800099" y="2490540"/>
            <a:ext cx="8513233" cy="351394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26670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B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대표가 거래은행에 선물환율을 문의하였더니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, 1,432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원을 제시하였다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. </a:t>
            </a:r>
          </a:p>
          <a:p>
            <a:pPr marL="719138" lvl="1" indent="-271463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1,440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원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(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현물환율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) – 8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원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(</a:t>
            </a:r>
            <a:r>
              <a:rPr lang="ko-KR" altLang="en-US" sz="1600" dirty="0" err="1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스왑포인트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) = 1, 432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원</a:t>
            </a:r>
            <a:endParaRPr lang="en-US" altLang="ko-KR" sz="1600" dirty="0" smtClean="0">
              <a:solidFill>
                <a:schemeClr val="bg1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marL="719138" lvl="1" indent="-271463">
              <a:lnSpc>
                <a:spcPct val="150000"/>
              </a:lnSpc>
            </a:pPr>
            <a:endParaRPr lang="en-US" altLang="ko-KR" sz="1600" dirty="0" smtClean="0">
              <a:solidFill>
                <a:schemeClr val="bg1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marL="26670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B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대표는 이 환율로 선물환 거래를 체결하였다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.</a:t>
            </a:r>
          </a:p>
          <a:p>
            <a:pPr marL="719138" lvl="1" indent="-261938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3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개월 후 달러 환율은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1,432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원으로 확정</a:t>
            </a:r>
            <a:endParaRPr lang="en-US" altLang="ko-KR" sz="1600" dirty="0" smtClean="0">
              <a:solidFill>
                <a:schemeClr val="bg1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marL="719138" lvl="1" indent="-261938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600" dirty="0" smtClean="0">
              <a:solidFill>
                <a:schemeClr val="bg1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marL="26670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A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기업은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3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개월 후 달러 환율이 어떻게 결정되건 상관없이 당초 계약된 선물환율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1,432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원으로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/>
            </a:r>
            <a:b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</a:b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달러를 매도할 수 있다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.</a:t>
            </a:r>
          </a:p>
          <a:p>
            <a:pPr marL="266700" indent="-2667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600" dirty="0" smtClean="0">
              <a:solidFill>
                <a:schemeClr val="bg1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marL="26670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결국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A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기업은 선물환 거래를 통해 환율변동에 좌우되지 않고 안정적인 수익을 확보하였다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.</a:t>
            </a:r>
            <a:endParaRPr lang="ko-KR" altLang="en-US" sz="1600" dirty="0">
              <a:solidFill>
                <a:schemeClr val="bg1"/>
              </a:solidFill>
              <a:latin typeface="KoPub돋움체 Bold" pitchFamily="2" charset="-127"/>
              <a:ea typeface="KoPub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Rectangle 3"/>
          <p:cNvSpPr>
            <a:spLocks noGrp="1" noChangeArrowheads="1"/>
          </p:cNvSpPr>
          <p:nvPr>
            <p:ph idx="1"/>
          </p:nvPr>
        </p:nvSpPr>
        <p:spPr>
          <a:xfrm>
            <a:off x="992560" y="1916832"/>
            <a:ext cx="9738851" cy="4320480"/>
          </a:xfrm>
          <a:noFill/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70000"/>
              </a:lnSpc>
            </a:pPr>
            <a:r>
              <a:rPr lang="ko-KR" altLang="en-US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중소 수출기업이 환 </a:t>
            </a:r>
            <a:r>
              <a:rPr lang="ko-KR" altLang="en-US" sz="1700" dirty="0" err="1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리스크를</a:t>
            </a:r>
            <a:r>
              <a:rPr lang="ko-KR" altLang="en-US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 손쉽게 관리할 수 있도록 </a:t>
            </a:r>
            <a:r>
              <a:rPr lang="en-US" altLang="ko-KR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2000</a:t>
            </a:r>
            <a:r>
              <a:rPr lang="ko-KR" altLang="en-US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년 </a:t>
            </a:r>
            <a:r>
              <a:rPr lang="en-US" altLang="ko-KR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2</a:t>
            </a:r>
            <a:r>
              <a:rPr lang="ko-KR" altLang="en-US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월에 도입 </a:t>
            </a:r>
          </a:p>
          <a:p>
            <a:pPr lvl="1" algn="just">
              <a:lnSpc>
                <a:spcPct val="170000"/>
              </a:lnSpc>
            </a:pPr>
            <a:r>
              <a:rPr lang="ko-KR" altLang="en-US" sz="16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한국무역보험공사에서 취급</a:t>
            </a:r>
            <a:endParaRPr lang="en-US" altLang="ko-KR" sz="1600" dirty="0" smtClean="0">
              <a:solidFill>
                <a:srgbClr val="0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lvl="1" algn="just">
              <a:lnSpc>
                <a:spcPct val="170000"/>
              </a:lnSpc>
              <a:buNone/>
            </a:pPr>
            <a:endParaRPr lang="ko-KR" altLang="en-US" sz="500" dirty="0" smtClean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marL="269875" indent="-269875" algn="just">
              <a:lnSpc>
                <a:spcPct val="170000"/>
              </a:lnSpc>
            </a:pPr>
            <a:r>
              <a:rPr lang="ko-KR" altLang="en-US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수출기업은 환 변동보험을 통하여 계약금액을 원화로 고정</a:t>
            </a:r>
          </a:p>
          <a:p>
            <a:pPr lvl="1" algn="just">
              <a:lnSpc>
                <a:spcPct val="170000"/>
              </a:lnSpc>
            </a:pPr>
            <a:r>
              <a:rPr lang="ko-KR" altLang="en-US" sz="16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영업이익 확보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환율등락에 따른 환차손익 제거</a:t>
            </a:r>
            <a:endParaRPr lang="en-US" altLang="ko-KR" sz="1600" dirty="0" smtClean="0">
              <a:solidFill>
                <a:srgbClr val="0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lvl="1" algn="just">
              <a:lnSpc>
                <a:spcPct val="170000"/>
              </a:lnSpc>
            </a:pPr>
            <a:r>
              <a:rPr lang="ko-KR" altLang="en-US" sz="16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환율 변동에 따른 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환 손실을 보상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.</a:t>
            </a:r>
          </a:p>
          <a:p>
            <a:pPr lvl="1" algn="just">
              <a:lnSpc>
                <a:spcPct val="170000"/>
              </a:lnSpc>
            </a:pP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단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환차익이 발생하면 이익을 환수</a:t>
            </a:r>
            <a:endParaRPr lang="en-US" altLang="ko-KR" sz="1600" dirty="0" smtClean="0">
              <a:latin typeface="KoPub돋움체 Medium" pitchFamily="2" charset="-127"/>
              <a:ea typeface="KoPub돋움체 Medium" pitchFamily="2" charset="-127"/>
            </a:endParaRPr>
          </a:p>
          <a:p>
            <a:pPr lvl="1" algn="just">
              <a:lnSpc>
                <a:spcPct val="170000"/>
              </a:lnSpc>
              <a:buNone/>
            </a:pPr>
            <a:endParaRPr lang="en-US" altLang="ko-KR" sz="600" dirty="0" smtClean="0">
              <a:latin typeface="KoPub돋움체 Bold" pitchFamily="2" charset="-127"/>
              <a:ea typeface="KoPub돋움체 Bold" pitchFamily="2" charset="-127"/>
            </a:endParaRPr>
          </a:p>
          <a:p>
            <a:pPr marL="269875" indent="-269875" algn="just" eaLnBrk="1" hangingPunct="1">
              <a:lnSpc>
                <a:spcPct val="170000"/>
              </a:lnSpc>
            </a:pPr>
            <a:r>
              <a:rPr lang="ko-KR" altLang="en-US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보험대상 통화 </a:t>
            </a:r>
            <a:r>
              <a:rPr lang="en-US" altLang="ko-KR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: USD, JPY, EUR, CNY</a:t>
            </a:r>
          </a:p>
          <a:p>
            <a:pPr marL="269875" indent="-269875" algn="just" eaLnBrk="1" hangingPunct="1">
              <a:lnSpc>
                <a:spcPct val="170000"/>
              </a:lnSpc>
            </a:pPr>
            <a:r>
              <a:rPr lang="ko-KR" altLang="en-US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이용대상기업  </a:t>
            </a:r>
            <a:r>
              <a:rPr lang="en-US" altLang="ko-KR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: </a:t>
            </a:r>
            <a:r>
              <a:rPr lang="ko-KR" altLang="en-US" sz="17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신용상 문제점 없는 기업 </a:t>
            </a:r>
            <a:endParaRPr lang="ko-KR" altLang="en-US" sz="1700" dirty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1049" y="2174424"/>
            <a:ext cx="1126301" cy="337836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환 변동보험의 개요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Rectangle 3"/>
          <p:cNvSpPr>
            <a:spLocks noGrp="1" noChangeArrowheads="1"/>
          </p:cNvSpPr>
          <p:nvPr>
            <p:ph idx="1"/>
          </p:nvPr>
        </p:nvSpPr>
        <p:spPr>
          <a:xfrm>
            <a:off x="992560" y="2204864"/>
            <a:ext cx="9738851" cy="4320480"/>
          </a:xfrm>
          <a:noFill/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KoPub돋움체 Bold" pitchFamily="2" charset="-127"/>
                <a:ea typeface="KoPub돋움체 Bold" pitchFamily="2" charset="-127"/>
              </a:rPr>
              <a:t>보장환율 </a:t>
            </a:r>
            <a:r>
              <a:rPr lang="en-US" altLang="ko-KR" sz="1800" dirty="0" smtClean="0">
                <a:latin typeface="KoPub돋움체 Bold" pitchFamily="2" charset="-127"/>
                <a:ea typeface="KoPub돋움체 Bold" pitchFamily="2" charset="-127"/>
              </a:rPr>
              <a:t>: </a:t>
            </a:r>
            <a:r>
              <a:rPr lang="ko-KR" altLang="en-US" sz="1800" dirty="0" smtClean="0">
                <a:latin typeface="KoPub돋움체 Bold" pitchFamily="2" charset="-127"/>
                <a:ea typeface="KoPub돋움체 Bold" pitchFamily="2" charset="-127"/>
              </a:rPr>
              <a:t>무역보험공사가 확정한 미래 환율</a:t>
            </a:r>
            <a:endParaRPr lang="en-US" altLang="ko-KR" sz="1800" dirty="0" smtClean="0">
              <a:latin typeface="KoPub돋움체 Bold" pitchFamily="2" charset="-127"/>
              <a:ea typeface="KoPub돋움체 Bold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산출방법</a:t>
            </a:r>
            <a:endParaRPr lang="en-US" altLang="ko-KR" sz="1600" dirty="0" smtClean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보장환율 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= 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청약일 시장평균 현물환율 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+ Swap Point</a:t>
            </a:r>
          </a:p>
          <a:p>
            <a:pPr lvl="2">
              <a:lnSpc>
                <a:spcPct val="150000"/>
              </a:lnSpc>
            </a:pP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시장평균 환율 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: 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외국환 은행의 최초고시 매매기준율</a:t>
            </a:r>
            <a:endParaRPr lang="en-US" altLang="ko-KR" sz="1600" dirty="0" smtClean="0">
              <a:latin typeface="KoPub돋움체 Medium" pitchFamily="2" charset="-127"/>
              <a:ea typeface="KoPub돋움체 Medium" pitchFamily="2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Swap Point :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 현물환율과의 차이</a:t>
            </a:r>
          </a:p>
          <a:p>
            <a:pPr lvl="1">
              <a:lnSpc>
                <a:spcPct val="150000"/>
              </a:lnSpc>
              <a:buNone/>
            </a:pPr>
            <a:endParaRPr lang="ko-KR" altLang="en-US" sz="1800" dirty="0" smtClean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KoPub돋움체 Bold" pitchFamily="2" charset="-127"/>
                <a:ea typeface="KoPub돋움체 Bold" pitchFamily="2" charset="-127"/>
              </a:rPr>
              <a:t>결제환율 </a:t>
            </a:r>
            <a:r>
              <a:rPr lang="en-US" altLang="ko-KR" sz="1800" dirty="0" smtClean="0">
                <a:latin typeface="KoPub돋움체 Bold" pitchFamily="2" charset="-127"/>
                <a:ea typeface="KoPub돋움체 Bold" pitchFamily="2" charset="-127"/>
              </a:rPr>
              <a:t>: </a:t>
            </a:r>
            <a:r>
              <a:rPr lang="ko-KR" altLang="en-US" sz="1800" dirty="0" smtClean="0">
                <a:latin typeface="KoPub돋움체 Bold" pitchFamily="2" charset="-127"/>
                <a:ea typeface="KoPub돋움체 Bold" pitchFamily="2" charset="-127"/>
              </a:rPr>
              <a:t>만기시의 현물환율</a:t>
            </a:r>
            <a:endParaRPr lang="en-US" altLang="ko-KR" sz="1800" dirty="0"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 smtClean="0">
                <a:latin typeface="고도 M" pitchFamily="2" charset="-127"/>
                <a:ea typeface="고도 M" pitchFamily="2" charset="-127"/>
              </a:rPr>
              <a:t>보장환율과 결제환율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9304" y="3140968"/>
            <a:ext cx="1080120" cy="14244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환 변동보험 결제사례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08401477"/>
              </p:ext>
            </p:extLst>
          </p:nvPr>
        </p:nvGraphicFramePr>
        <p:xfrm>
          <a:off x="890588" y="1988839"/>
          <a:ext cx="8328735" cy="37643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7762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762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7624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52868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400" kern="1200" dirty="0" smtClean="0">
                          <a:latin typeface="KoPub돋움체 Medium" pitchFamily="2" charset="-127"/>
                          <a:ea typeface="KoPub돋움체 Medium" pitchFamily="2" charset="-127"/>
                        </a:rPr>
                        <a:t>수출 </a:t>
                      </a:r>
                      <a:r>
                        <a:rPr lang="ko-KR" altLang="en-US" sz="2400" kern="1200" dirty="0" err="1" smtClean="0">
                          <a:latin typeface="KoPub돋움체 Medium" pitchFamily="2" charset="-127"/>
                          <a:ea typeface="KoPub돋움체 Medium" pitchFamily="2" charset="-127"/>
                        </a:rPr>
                        <a:t>환변동보험</a:t>
                      </a:r>
                      <a:r>
                        <a:rPr lang="en-US" altLang="ko-KR" sz="2400" kern="1200" dirty="0" smtClean="0">
                          <a:latin typeface="KoPub돋움체 Medium" pitchFamily="2" charset="-127"/>
                          <a:ea typeface="KoPub돋움체 Medium" pitchFamily="2" charset="-127"/>
                        </a:rPr>
                        <a:t>(</a:t>
                      </a:r>
                      <a:r>
                        <a:rPr lang="ko-KR" altLang="en-US" sz="2400" kern="1200" dirty="0" smtClean="0">
                          <a:latin typeface="KoPub돋움체 Medium" pitchFamily="2" charset="-127"/>
                          <a:ea typeface="KoPub돋움체 Medium" pitchFamily="2" charset="-127"/>
                        </a:rPr>
                        <a:t>일반형</a:t>
                      </a:r>
                      <a:r>
                        <a:rPr lang="en-US" altLang="ko-KR" sz="2400" kern="1200" dirty="0" smtClean="0">
                          <a:latin typeface="KoPub돋움체 Medium" pitchFamily="2" charset="-127"/>
                          <a:ea typeface="KoPub돋움체 Medium" pitchFamily="2" charset="-127"/>
                        </a:rPr>
                        <a:t>)</a:t>
                      </a:r>
                      <a:endParaRPr lang="ko-KR" altLang="en-US" sz="2400" b="1" kern="1200" dirty="0">
                        <a:solidFill>
                          <a:schemeClr val="tx1"/>
                        </a:solidFill>
                        <a:latin typeface="KoPub돋움체 Medium" pitchFamily="2" charset="-127"/>
                        <a:ea typeface="KoPub돋움체 Medium" pitchFamily="2" charset="-127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52868">
                <a:tc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KoPub돋움체 Medium" pitchFamily="2" charset="-127"/>
                        <a:ea typeface="KoPub돋움체 Medium" pitchFamily="2" charset="-127"/>
                      </a:endParaRPr>
                    </a:p>
                  </a:txBody>
                  <a:tcPr marL="68580" marR="68580" marT="34290" marB="34290" anchor="ctr"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KoPub돋움체 Medium" pitchFamily="2" charset="-127"/>
                          <a:ea typeface="KoPub돋움체 Medium" pitchFamily="2" charset="-127"/>
                        </a:rPr>
                        <a:t>상황 </a:t>
                      </a:r>
                      <a:r>
                        <a:rPr lang="en-US" altLang="ko-KR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KoPub돋움체 Medium" pitchFamily="2" charset="-127"/>
                          <a:ea typeface="KoPub돋움체 Medium" pitchFamily="2" charset="-127"/>
                        </a:rPr>
                        <a:t>1</a:t>
                      </a:r>
                      <a:endParaRPr lang="ko-KR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KoPub돋움체 Medium" pitchFamily="2" charset="-127"/>
                        <a:ea typeface="KoPub돋움체 Medium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KoPub돋움체 Medium" pitchFamily="2" charset="-127"/>
                          <a:ea typeface="KoPub돋움체 Medium" pitchFamily="2" charset="-127"/>
                        </a:rPr>
                        <a:t>상황 </a:t>
                      </a:r>
                      <a:r>
                        <a:rPr lang="en-US" altLang="ko-KR" sz="18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KoPub돋움체 Medium" pitchFamily="2" charset="-127"/>
                          <a:ea typeface="KoPub돋움체 Medium" pitchFamily="2" charset="-127"/>
                        </a:rPr>
                        <a:t>2</a:t>
                      </a:r>
                      <a:endParaRPr lang="ko-KR" altLang="en-US" sz="18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KoPub돋움체 Medium" pitchFamily="2" charset="-127"/>
                        <a:ea typeface="KoPub돋움체 Medium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528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latin typeface="KoPub돋움체 Medium" pitchFamily="2" charset="-127"/>
                          <a:ea typeface="KoPub돋움체 Medium" pitchFamily="2" charset="-127"/>
                        </a:rPr>
                        <a:t>보장환율</a:t>
                      </a:r>
                    </a:p>
                  </a:txBody>
                  <a:tcPr marL="68580" marR="68580" marT="34290" marB="34290" anchor="ctr"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KoPub돋움체 Medium" pitchFamily="2" charset="-127"/>
                          <a:ea typeface="KoPub돋움체 Medium" pitchFamily="2" charset="-127"/>
                        </a:rPr>
                        <a:t>1,432</a:t>
                      </a:r>
                      <a:endParaRPr lang="ko-KR" altLang="en-US" sz="1800" kern="12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KoPub돋움체 Medium" pitchFamily="2" charset="-127"/>
                        <a:ea typeface="KoPub돋움체 Medium" pitchFamily="2" charset="-127"/>
                        <a:cs typeface="+mn-cs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KoPub돋움체 Medium" pitchFamily="2" charset="-127"/>
                          <a:ea typeface="KoPub돋움체 Medium" pitchFamily="2" charset="-127"/>
                        </a:rPr>
                        <a:t>1,432</a:t>
                      </a:r>
                      <a:endParaRPr lang="ko-KR" altLang="en-US" sz="1800" kern="12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KoPub돋움체 Medium" pitchFamily="2" charset="-127"/>
                        <a:ea typeface="KoPub돋움체 Medium" pitchFamily="2" charset="-127"/>
                        <a:cs typeface="+mn-cs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528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latin typeface="KoPub돋움체 Medium" pitchFamily="2" charset="-127"/>
                          <a:ea typeface="KoPub돋움체 Medium" pitchFamily="2" charset="-127"/>
                        </a:rPr>
                        <a:t>결제환율</a:t>
                      </a:r>
                    </a:p>
                  </a:txBody>
                  <a:tcPr marL="68580" marR="68580" marT="34290" marB="34290" anchor="ctr"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KoPub돋움체 Medium" pitchFamily="2" charset="-127"/>
                          <a:ea typeface="KoPub돋움체 Medium" pitchFamily="2" charset="-127"/>
                        </a:rPr>
                        <a:t>1,400</a:t>
                      </a:r>
                      <a:endParaRPr lang="ko-KR" altLang="en-US" sz="1800" kern="12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KoPub돋움체 Medium" pitchFamily="2" charset="-127"/>
                        <a:ea typeface="KoPub돋움체 Medium" pitchFamily="2" charset="-127"/>
                        <a:cs typeface="+mn-cs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KoPub돋움체 Medium" pitchFamily="2" charset="-127"/>
                          <a:ea typeface="KoPub돋움체 Medium" pitchFamily="2" charset="-127"/>
                        </a:rPr>
                        <a:t>1,450</a:t>
                      </a:r>
                      <a:endParaRPr lang="ko-KR" altLang="en-US" sz="1800" kern="12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KoPub돋움체 Medium" pitchFamily="2" charset="-127"/>
                        <a:ea typeface="KoPub돋움체 Medium" pitchFamily="2" charset="-127"/>
                        <a:cs typeface="+mn-cs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528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latin typeface="KoPub돋움체 Medium" pitchFamily="2" charset="-127"/>
                          <a:ea typeface="KoPub돋움체 Medium" pitchFamily="2" charset="-127"/>
                        </a:rPr>
                        <a:t>보험금</a:t>
                      </a:r>
                    </a:p>
                  </a:txBody>
                  <a:tcPr marL="68580" marR="68580" marT="34290" marB="34290" anchor="ctr"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KoPub돋움체 Medium" pitchFamily="2" charset="-127"/>
                          <a:ea typeface="KoPub돋움체 Medium" pitchFamily="2" charset="-127"/>
                        </a:rPr>
                        <a:t>+32</a:t>
                      </a:r>
                      <a:endParaRPr lang="ko-KR" altLang="en-US" sz="1800" kern="12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KoPub돋움체 Medium" pitchFamily="2" charset="-127"/>
                        <a:ea typeface="KoPub돋움체 Medium" pitchFamily="2" charset="-127"/>
                        <a:cs typeface="+mn-cs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KoPub돋움체 Medium" pitchFamily="2" charset="-127"/>
                          <a:ea typeface="KoPub돋움체 Medium" pitchFamily="2" charset="-127"/>
                        </a:rPr>
                        <a:t>-18</a:t>
                      </a:r>
                      <a:endParaRPr lang="ko-KR" altLang="en-US" sz="1800" kern="12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KoPub돋움체 Medium" pitchFamily="2" charset="-127"/>
                        <a:ea typeface="KoPub돋움체 Medium" pitchFamily="2" charset="-127"/>
                        <a:cs typeface="+mn-cs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환 변동보험 결제사례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890588" y="3154685"/>
            <a:ext cx="1788207" cy="178820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KoPub돋움체 Bold" pitchFamily="2" charset="-127"/>
                <a:ea typeface="KoPub돋움체 Bold" pitchFamily="2" charset="-127"/>
              </a:rPr>
              <a:t>수출기업</a:t>
            </a:r>
          </a:p>
        </p:txBody>
      </p:sp>
      <p:sp>
        <p:nvSpPr>
          <p:cNvPr id="10" name="타원 9"/>
          <p:cNvSpPr/>
          <p:nvPr/>
        </p:nvSpPr>
        <p:spPr>
          <a:xfrm>
            <a:off x="7328136" y="3154685"/>
            <a:ext cx="1788207" cy="178820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KoPub돋움체 Bold" pitchFamily="2" charset="-127"/>
                <a:ea typeface="KoPub돋움체 Bold" pitchFamily="2" charset="-127"/>
              </a:rPr>
              <a:t>은행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4109362" y="3154685"/>
            <a:ext cx="1788207" cy="178820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무역보험공사</a:t>
            </a:r>
          </a:p>
        </p:txBody>
      </p:sp>
      <p:cxnSp>
        <p:nvCxnSpPr>
          <p:cNvPr id="15" name="직선 화살표 연결선 14"/>
          <p:cNvCxnSpPr/>
          <p:nvPr/>
        </p:nvCxnSpPr>
        <p:spPr>
          <a:xfrm>
            <a:off x="2678795" y="3512325"/>
            <a:ext cx="1072925" cy="1576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>
            <a:off x="6255210" y="3512325"/>
            <a:ext cx="1072925" cy="1576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rot="10800000">
            <a:off x="6255214" y="4585249"/>
            <a:ext cx="1072922" cy="1576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rot="10800000">
            <a:off x="2678795" y="4585249"/>
            <a:ext cx="1072922" cy="1576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678795" y="4710977"/>
            <a:ext cx="10729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KoPub돋움체 Bold" pitchFamily="2" charset="-127"/>
                <a:ea typeface="KoPub돋움체 Bold" pitchFamily="2" charset="-127"/>
              </a:rPr>
              <a:t>+32</a:t>
            </a:r>
            <a:endParaRPr lang="ko-KR" altLang="en-US" sz="1400" dirty="0"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255210" y="4693175"/>
            <a:ext cx="10729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KoPub돋움체 Bold" pitchFamily="2" charset="-127"/>
                <a:ea typeface="KoPub돋움체 Bold" pitchFamily="2" charset="-127"/>
              </a:rPr>
              <a:t>+32</a:t>
            </a:r>
            <a:endParaRPr lang="ko-KR" altLang="en-US" sz="1400" dirty="0"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78795" y="3154681"/>
            <a:ext cx="10729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KoPub돋움체 Bold" pitchFamily="2" charset="-127"/>
                <a:ea typeface="KoPub돋움체 Bold" pitchFamily="2" charset="-127"/>
              </a:rPr>
              <a:t>-18</a:t>
            </a:r>
            <a:endParaRPr lang="ko-KR" altLang="en-US" sz="1400" dirty="0"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55210" y="3154681"/>
            <a:ext cx="10729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KoPub돋움체 Bold" pitchFamily="2" charset="-127"/>
                <a:ea typeface="KoPub돋움체 Bold" pitchFamily="2" charset="-127"/>
              </a:rPr>
              <a:t>-18</a:t>
            </a:r>
            <a:endParaRPr lang="ko-KR" altLang="en-US" sz="1400" dirty="0">
              <a:latin typeface="KoPub돋움체 Bold" pitchFamily="2" charset="-127"/>
              <a:ea typeface="KoPub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439E9A57-E818-4388-A3F6-AF0DB6C42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7017" y="2331720"/>
            <a:ext cx="5767363" cy="3879533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latin typeface="KoPub돋움체 Bold" pitchFamily="2" charset="-127"/>
                <a:ea typeface="KoPub돋움체 Bold" pitchFamily="2" charset="-127"/>
              </a:rPr>
              <a:t>장점</a:t>
            </a:r>
            <a:endParaRPr lang="en-US" altLang="ko-KR" sz="1800" dirty="0">
              <a:latin typeface="KoPub돋움체 Bold" pitchFamily="2" charset="-127"/>
              <a:ea typeface="KoPub돋움체 Bold" pitchFamily="2" charset="-127"/>
            </a:endParaRPr>
          </a:p>
          <a:p>
            <a:pPr marL="457200" lvl="1" indent="0">
              <a:buNone/>
            </a:pPr>
            <a:r>
              <a:rPr lang="en-US" altLang="ko-KR" sz="1800" dirty="0" smtClean="0">
                <a:latin typeface="KoPub돋움체 Medium" pitchFamily="2" charset="-127"/>
                <a:ea typeface="KoPub돋움체 Medium" pitchFamily="2" charset="-127"/>
              </a:rPr>
              <a:t>- </a:t>
            </a:r>
            <a:r>
              <a:rPr lang="ko-KR" altLang="en-US" sz="1800" dirty="0" smtClean="0">
                <a:latin typeface="KoPub돋움체 Medium" pitchFamily="2" charset="-127"/>
                <a:ea typeface="KoPub돋움체 Medium" pitchFamily="2" charset="-127"/>
              </a:rPr>
              <a:t>미래의 </a:t>
            </a:r>
            <a:r>
              <a:rPr lang="ko-KR" altLang="en-US" sz="1800" dirty="0">
                <a:latin typeface="KoPub돋움체 Medium" pitchFamily="2" charset="-127"/>
                <a:ea typeface="KoPub돋움체 Medium" pitchFamily="2" charset="-127"/>
              </a:rPr>
              <a:t>환율을 미리 확정할 수 있다</a:t>
            </a:r>
            <a:endParaRPr lang="en-US" altLang="ko-KR" sz="1800" dirty="0">
              <a:latin typeface="KoPub돋움체 Medium" pitchFamily="2" charset="-127"/>
              <a:ea typeface="KoPub돋움체 Medium" pitchFamily="2" charset="-127"/>
            </a:endParaRPr>
          </a:p>
          <a:p>
            <a:pPr marL="457200" lvl="1" indent="0">
              <a:buNone/>
            </a:pPr>
            <a:r>
              <a:rPr lang="en-US" altLang="ko-KR" sz="1800" dirty="0" smtClean="0">
                <a:latin typeface="KoPub돋움체 Medium" pitchFamily="2" charset="-127"/>
                <a:ea typeface="KoPub돋움체 Medium" pitchFamily="2" charset="-127"/>
              </a:rPr>
              <a:t>- </a:t>
            </a:r>
            <a:r>
              <a:rPr lang="ko-KR" altLang="en-US" sz="1800" dirty="0" smtClean="0">
                <a:latin typeface="KoPub돋움체 Medium" pitchFamily="2" charset="-127"/>
                <a:ea typeface="KoPub돋움체 Medium" pitchFamily="2" charset="-127"/>
              </a:rPr>
              <a:t>불리한 </a:t>
            </a:r>
            <a:r>
              <a:rPr lang="ko-KR" altLang="en-US" sz="1800" dirty="0">
                <a:latin typeface="KoPub돋움체 Medium" pitchFamily="2" charset="-127"/>
                <a:ea typeface="KoPub돋움체 Medium" pitchFamily="2" charset="-127"/>
              </a:rPr>
              <a:t>환율변동 리스크에서 해방</a:t>
            </a:r>
            <a:endParaRPr lang="en-US" altLang="ko-KR" sz="1800" dirty="0">
              <a:latin typeface="KoPub돋움체 Medium" pitchFamily="2" charset="-127"/>
              <a:ea typeface="KoPub돋움체 Medium" pitchFamily="2" charset="-127"/>
            </a:endParaRPr>
          </a:p>
          <a:p>
            <a:pPr marL="457200" lvl="1" indent="0">
              <a:buNone/>
            </a:pPr>
            <a:r>
              <a:rPr lang="en-US" altLang="ko-KR" sz="1800" dirty="0" smtClean="0">
                <a:latin typeface="KoPub돋움체 Medium" pitchFamily="2" charset="-127"/>
                <a:ea typeface="KoPub돋움체 Medium" pitchFamily="2" charset="-127"/>
              </a:rPr>
              <a:t>- </a:t>
            </a:r>
            <a:r>
              <a:rPr lang="ko-KR" altLang="en-US" sz="1800" dirty="0" smtClean="0">
                <a:latin typeface="KoPub돋움체 Medium" pitchFamily="2" charset="-127"/>
                <a:ea typeface="KoPub돋움체 Medium" pitchFamily="2" charset="-127"/>
              </a:rPr>
              <a:t>안정적인 </a:t>
            </a:r>
            <a:r>
              <a:rPr lang="ko-KR" altLang="en-US" sz="1800" dirty="0">
                <a:latin typeface="KoPub돋움체 Medium" pitchFamily="2" charset="-127"/>
                <a:ea typeface="KoPub돋움체 Medium" pitchFamily="2" charset="-127"/>
              </a:rPr>
              <a:t>수익 확보가 </a:t>
            </a:r>
            <a:r>
              <a:rPr lang="ko-KR" altLang="en-US" sz="1800" dirty="0" smtClean="0">
                <a:latin typeface="KoPub돋움체 Medium" pitchFamily="2" charset="-127"/>
                <a:ea typeface="KoPub돋움체 Medium" pitchFamily="2" charset="-127"/>
              </a:rPr>
              <a:t>가능하다</a:t>
            </a:r>
            <a:endParaRPr lang="en-US" altLang="ko-KR" sz="1800" dirty="0" smtClean="0">
              <a:latin typeface="KoPub돋움체 Medium" pitchFamily="2" charset="-127"/>
              <a:ea typeface="KoPub돋움체 Medium" pitchFamily="2" charset="-127"/>
            </a:endParaRPr>
          </a:p>
          <a:p>
            <a:pPr lvl="1"/>
            <a:endParaRPr lang="en-US" altLang="ko-KR" sz="1800" dirty="0">
              <a:latin typeface="KoPub돋움체 Bold" pitchFamily="2" charset="-127"/>
              <a:ea typeface="KoPub돋움체 Bold" pitchFamily="2" charset="-127"/>
            </a:endParaRPr>
          </a:p>
          <a:p>
            <a:r>
              <a:rPr lang="ko-KR" altLang="en-US" sz="1800" dirty="0" smtClean="0">
                <a:latin typeface="KoPub돋움체 Bold" pitchFamily="2" charset="-127"/>
                <a:ea typeface="KoPub돋움체 Bold" pitchFamily="2" charset="-127"/>
              </a:rPr>
              <a:t>단점</a:t>
            </a:r>
            <a:endParaRPr lang="en-US" altLang="ko-KR" sz="1800" dirty="0">
              <a:latin typeface="KoPub돋움체 Bold" pitchFamily="2" charset="-127"/>
              <a:ea typeface="KoPub돋움체 Bold" pitchFamily="2" charset="-127"/>
            </a:endParaRPr>
          </a:p>
          <a:p>
            <a:pPr marL="1254125" lvl="1" indent="-796925">
              <a:buNone/>
            </a:pPr>
            <a:r>
              <a:rPr lang="en-US" altLang="ko-KR" sz="1800" dirty="0" smtClean="0">
                <a:latin typeface="KoPub돋움체 Medium" pitchFamily="2" charset="-127"/>
                <a:ea typeface="KoPub돋움체 Medium" pitchFamily="2" charset="-127"/>
              </a:rPr>
              <a:t>- </a:t>
            </a:r>
            <a:r>
              <a:rPr lang="ko-KR" altLang="en-US" sz="1800" dirty="0" smtClean="0">
                <a:latin typeface="KoPub돋움체 Medium" pitchFamily="2" charset="-127"/>
                <a:ea typeface="KoPub돋움체 Medium" pitchFamily="2" charset="-127"/>
              </a:rPr>
              <a:t>환율이 </a:t>
            </a:r>
            <a:r>
              <a:rPr lang="ko-KR" altLang="en-US" sz="1800" dirty="0">
                <a:latin typeface="KoPub돋움체 Medium" pitchFamily="2" charset="-127"/>
                <a:ea typeface="KoPub돋움체 Medium" pitchFamily="2" charset="-127"/>
              </a:rPr>
              <a:t>유리한 방향으로 </a:t>
            </a:r>
            <a:r>
              <a:rPr lang="ko-KR" altLang="en-US" sz="1800" dirty="0" smtClean="0">
                <a:latin typeface="KoPub돋움체 Medium" pitchFamily="2" charset="-127"/>
                <a:ea typeface="KoPub돋움체 Medium" pitchFamily="2" charset="-127"/>
              </a:rPr>
              <a:t>변동하면 </a:t>
            </a:r>
            <a:r>
              <a:rPr lang="ko-KR" altLang="en-US" sz="1800" dirty="0">
                <a:latin typeface="KoPub돋움체 Medium" pitchFamily="2" charset="-127"/>
                <a:ea typeface="KoPub돋움체 Medium" pitchFamily="2" charset="-127"/>
              </a:rPr>
              <a:t>추가수익 불가</a:t>
            </a:r>
            <a:endParaRPr lang="en-US" altLang="ko-KR" sz="18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buNone/>
            </a:pPr>
            <a:r>
              <a:rPr lang="en-US" altLang="ko-KR" sz="1800" dirty="0" smtClean="0">
                <a:latin typeface="KoPub돋움체 Medium" pitchFamily="2" charset="-127"/>
                <a:ea typeface="KoPub돋움체 Medium" pitchFamily="2" charset="-127"/>
              </a:rPr>
              <a:t>- </a:t>
            </a:r>
            <a:r>
              <a:rPr lang="ko-KR" altLang="en-US" sz="1800" dirty="0" smtClean="0">
                <a:latin typeface="KoPub돋움체 Medium" pitchFamily="2" charset="-127"/>
                <a:ea typeface="KoPub돋움체 Medium" pitchFamily="2" charset="-127"/>
              </a:rPr>
              <a:t>기회비용 발생</a:t>
            </a:r>
            <a:endParaRPr lang="en-US" altLang="ko-KR" sz="1800" dirty="0" smtClean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buFontTx/>
              <a:buChar char="-"/>
            </a:pPr>
            <a:endParaRPr lang="en-US" altLang="ko-KR" sz="1800" dirty="0">
              <a:latin typeface="KoPub돋움체 Bold" pitchFamily="2" charset="-127"/>
              <a:ea typeface="KoPub돋움체 Bold" pitchFamily="2" charset="-127"/>
            </a:endParaRPr>
          </a:p>
          <a:p>
            <a:r>
              <a:rPr lang="ko-KR" altLang="en-US" sz="1800" dirty="0">
                <a:latin typeface="KoPub돋움체 Bold" pitchFamily="2" charset="-127"/>
                <a:ea typeface="KoPub돋움체 Bold" pitchFamily="2" charset="-127"/>
              </a:rPr>
              <a:t>단점을 해소할 수 있는 방안 </a:t>
            </a:r>
            <a:r>
              <a:rPr lang="en-US" altLang="ko-KR" sz="1800" dirty="0">
                <a:latin typeface="KoPub돋움체 Bold" pitchFamily="2" charset="-127"/>
                <a:ea typeface="KoPub돋움체 Bold" pitchFamily="2" charset="-127"/>
              </a:rPr>
              <a:t>= </a:t>
            </a:r>
            <a:r>
              <a:rPr lang="ko-KR" altLang="en-US" sz="1800" dirty="0">
                <a:latin typeface="KoPub돋움체 Bold" pitchFamily="2" charset="-127"/>
                <a:ea typeface="KoPub돋움체 Bold" pitchFamily="2" charset="-127"/>
              </a:rPr>
              <a:t>옵션</a:t>
            </a:r>
            <a:r>
              <a:rPr lang="en-US" altLang="ko-KR" sz="1800" dirty="0">
                <a:latin typeface="KoPub돋움체 Bold" pitchFamily="2" charset="-127"/>
                <a:ea typeface="KoPub돋움체 Bold" pitchFamily="2" charset="-127"/>
              </a:rPr>
              <a:t>!</a:t>
            </a:r>
            <a:endParaRPr lang="ko-KR" altLang="en-US" sz="1800" dirty="0"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339" y="2411730"/>
            <a:ext cx="1032141" cy="310004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선물환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/</a:t>
            </a: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환변동보험의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장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, 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단점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961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5C3C6FF-1E8F-4113-8470-504686B76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2760" y="2406163"/>
            <a:ext cx="6233810" cy="3695419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ko-KR" altLang="en-US" sz="20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선물환거래</a:t>
            </a:r>
            <a:r>
              <a:rPr lang="en-US" altLang="ko-KR" sz="20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/</a:t>
            </a:r>
            <a:r>
              <a:rPr lang="ko-KR" altLang="en-US" sz="2000" dirty="0" err="1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환변동보험은</a:t>
            </a:r>
            <a:r>
              <a:rPr lang="ko-KR" altLang="en-US" sz="20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 권리</a:t>
            </a:r>
            <a:r>
              <a:rPr lang="en-US" altLang="ko-KR" sz="20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/</a:t>
            </a:r>
            <a:r>
              <a:rPr lang="ko-KR" altLang="en-US" sz="20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의무 동시에 보유</a:t>
            </a:r>
            <a:endParaRPr lang="en-US" altLang="ko-KR" sz="2000" dirty="0" smtClean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lvl="1" algn="just">
              <a:defRPr/>
            </a:pPr>
            <a:r>
              <a:rPr lang="ko-KR" altLang="en-US" sz="18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만기에 반드시 계약을 이행해야</a:t>
            </a:r>
            <a:endParaRPr lang="en-US" altLang="ko-KR" sz="1800" dirty="0" smtClean="0">
              <a:solidFill>
                <a:srgbClr val="0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lvl="1" algn="just">
              <a:buNone/>
              <a:defRPr/>
            </a:pPr>
            <a:endParaRPr lang="en-US" altLang="ko-KR" sz="1800" dirty="0" smtClean="0">
              <a:solidFill>
                <a:srgbClr val="0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algn="just">
              <a:defRPr/>
            </a:pPr>
            <a:r>
              <a:rPr lang="ko-KR" altLang="en-US" sz="20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옵션</a:t>
            </a:r>
            <a:r>
              <a:rPr lang="en-US" altLang="ko-KR" sz="20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(Option)</a:t>
            </a:r>
          </a:p>
          <a:p>
            <a:pPr lvl="1" algn="just">
              <a:defRPr/>
            </a:pPr>
            <a:r>
              <a:rPr lang="ko-KR" altLang="en-US" sz="18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권리</a:t>
            </a:r>
            <a:r>
              <a:rPr lang="en-US" altLang="ko-KR" sz="18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8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선택권</a:t>
            </a:r>
            <a:endParaRPr lang="en-US" altLang="ko-KR" sz="1800" dirty="0" smtClean="0">
              <a:solidFill>
                <a:srgbClr val="0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lvl="1" algn="just">
              <a:defRPr/>
            </a:pPr>
            <a:r>
              <a:rPr lang="ko-KR" altLang="en-US" sz="18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만기에 자신에게 유리하면 권리 행사</a:t>
            </a:r>
            <a:endParaRPr lang="en-US" altLang="ko-KR" sz="1800" dirty="0" smtClean="0">
              <a:solidFill>
                <a:srgbClr val="0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lvl="1" algn="just">
              <a:defRPr/>
            </a:pPr>
            <a:r>
              <a:rPr lang="ko-KR" altLang="en-US" sz="18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만기에 자신에게 불리하면 권리 포기</a:t>
            </a:r>
            <a:endParaRPr lang="en-US" altLang="ko-KR" sz="1800" dirty="0" smtClean="0">
              <a:solidFill>
                <a:srgbClr val="0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lvl="2" algn="just">
              <a:defRPr/>
            </a:pPr>
            <a:r>
              <a:rPr lang="ko-KR" altLang="en-US" sz="16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의무가 아니다</a:t>
            </a:r>
            <a:endParaRPr lang="en-US" altLang="ko-KR" sz="1600" dirty="0" smtClean="0">
              <a:solidFill>
                <a:srgbClr val="0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lvl="1" algn="just">
              <a:defRPr/>
            </a:pPr>
            <a:r>
              <a:rPr lang="ko-KR" altLang="en-US" sz="18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권리를 보유한 대가로 프리미엄 지불</a:t>
            </a:r>
            <a:endParaRPr lang="ko-KR" altLang="en-US" sz="1800" dirty="0">
              <a:latin typeface="KoPub돋움체 Medium" pitchFamily="2" charset="-127"/>
              <a:ea typeface="KoPub돋움체 Medium" pitchFamily="2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8624" y="2420888"/>
            <a:ext cx="1015782" cy="305090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옵션의 특징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옵션 </a:t>
            </a: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매입자와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매도자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992561" y="1916832"/>
            <a:ext cx="7920880" cy="432048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1600" dirty="0" err="1" smtClean="0">
                <a:solidFill>
                  <a:srgbClr val="0070C0"/>
                </a:solidFill>
                <a:latin typeface="KoPub돋움체 Bold" pitchFamily="2" charset="-127"/>
                <a:ea typeface="KoPub돋움체 Bold" pitchFamily="2" charset="-127"/>
              </a:rPr>
              <a:t>옵션매입자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(Options Buyer)</a:t>
            </a: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는 </a:t>
            </a:r>
            <a:endParaRPr lang="en-US" altLang="ko-KR" sz="1600" dirty="0" smtClean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		</a:t>
            </a: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옵션에 명시된 권리를 행사하거나 혹은 권리를 포기할 수 있다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. 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500" dirty="0" smtClean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marL="622300" lvl="1" indent="-165100"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ko-KR" altLang="en-US" sz="1600" dirty="0" smtClean="0">
                <a:solidFill>
                  <a:srgbClr val="0070C0"/>
                </a:solidFill>
                <a:latin typeface="KoPub돋움체 Medium" pitchFamily="2" charset="-127"/>
                <a:ea typeface="KoPub돋움체 Medium" pitchFamily="2" charset="-127"/>
              </a:rPr>
              <a:t>권리</a:t>
            </a:r>
            <a:r>
              <a:rPr lang="ko-KR" altLang="en-US" sz="16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만을 가진다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.</a:t>
            </a:r>
          </a:p>
          <a:p>
            <a:pPr marL="622300" lvl="1" indent="-165100"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ko-KR" altLang="en-US" sz="1600" dirty="0" smtClean="0">
                <a:solidFill>
                  <a:srgbClr val="000000"/>
                </a:solidFill>
                <a:latin typeface="KoPub돋움체 Medium" pitchFamily="2" charset="-127"/>
                <a:ea typeface="KoPub돋움체 Medium" pitchFamily="2" charset="-127"/>
              </a:rPr>
              <a:t>권리의 대가로 프리미엄 지불</a:t>
            </a:r>
            <a:endParaRPr lang="en-US" altLang="ko-KR" sz="1600" dirty="0" smtClean="0">
              <a:solidFill>
                <a:srgbClr val="0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marL="622300" lvl="1" indent="-165100" algn="just">
              <a:lnSpc>
                <a:spcPct val="150000"/>
              </a:lnSpc>
              <a:buFont typeface="Wingdings" pitchFamily="2" charset="2"/>
              <a:buChar char="§"/>
              <a:defRPr/>
            </a:pPr>
            <a:endParaRPr lang="ko-KR" altLang="en-US" sz="2000" dirty="0" smtClean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srgbClr val="0070C0"/>
                </a:solidFill>
                <a:latin typeface="KoPub돋움체 Bold" pitchFamily="2" charset="-127"/>
                <a:ea typeface="KoPub돋움체 Bold" pitchFamily="2" charset="-127"/>
              </a:rPr>
              <a:t>옵션매도자</a:t>
            </a:r>
            <a:r>
              <a:rPr lang="en-US" altLang="ko-KR" sz="1600" dirty="0" smtClean="0">
                <a:latin typeface="KoPub돋움체 Bold" pitchFamily="2" charset="-127"/>
                <a:ea typeface="KoPub돋움체 Bold" pitchFamily="2" charset="-127"/>
              </a:rPr>
              <a:t>(Option Seller)</a:t>
            </a:r>
            <a:r>
              <a:rPr lang="ko-KR" altLang="en-US" sz="1600" dirty="0" smtClean="0">
                <a:latin typeface="KoPub돋움체 Bold" pitchFamily="2" charset="-127"/>
                <a:ea typeface="KoPub돋움체 Bold" pitchFamily="2" charset="-127"/>
              </a:rPr>
              <a:t>는 </a:t>
            </a:r>
            <a:endParaRPr lang="en-US" altLang="ko-KR" sz="1600" dirty="0" smtClean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dirty="0" smtClean="0">
                <a:latin typeface="KoPub돋움체 Bold" pitchFamily="2" charset="-127"/>
                <a:ea typeface="KoPub돋움체 Bold" pitchFamily="2" charset="-127"/>
              </a:rPr>
              <a:t>		</a:t>
            </a:r>
            <a:r>
              <a:rPr lang="ko-KR" altLang="en-US" sz="1600" dirty="0" smtClean="0">
                <a:latin typeface="KoPub돋움체 Bold" pitchFamily="2" charset="-127"/>
                <a:ea typeface="KoPub돋움체 Bold" pitchFamily="2" charset="-127"/>
              </a:rPr>
              <a:t>옵션매입자가 권리를 행사할 경우</a:t>
            </a:r>
            <a:r>
              <a:rPr lang="en-US" altLang="ko-KR" sz="1600" dirty="0" smtClean="0">
                <a:latin typeface="KoPub돋움체 Bold" pitchFamily="2" charset="-127"/>
                <a:ea typeface="KoPub돋움체 Bold" pitchFamily="2" charset="-127"/>
              </a:rPr>
              <a:t>, </a:t>
            </a:r>
            <a:r>
              <a:rPr lang="ko-KR" altLang="en-US" sz="1600" dirty="0" smtClean="0">
                <a:latin typeface="KoPub돋움체 Bold" pitchFamily="2" charset="-127"/>
                <a:ea typeface="KoPub돋움체 Bold" pitchFamily="2" charset="-127"/>
              </a:rPr>
              <a:t>반드시 그 요구에 응하여야 한다</a:t>
            </a:r>
            <a:r>
              <a:rPr lang="en-US" altLang="ko-KR" sz="1600" dirty="0" smtClean="0">
                <a:latin typeface="KoPub돋움체 Bold" pitchFamily="2" charset="-127"/>
                <a:ea typeface="KoPub돋움체 Bold" pitchFamily="2" charset="-127"/>
              </a:rPr>
              <a:t>.</a:t>
            </a:r>
          </a:p>
          <a:p>
            <a:pPr>
              <a:lnSpc>
                <a:spcPct val="150000"/>
              </a:lnSpc>
              <a:defRPr/>
            </a:pPr>
            <a:endParaRPr lang="en-US" altLang="ko-KR" sz="500" dirty="0" smtClean="0">
              <a:latin typeface="KoPub돋움체 Bold" pitchFamily="2" charset="-127"/>
              <a:ea typeface="KoPub돋움체 Bold" pitchFamily="2" charset="-127"/>
            </a:endParaRPr>
          </a:p>
          <a:p>
            <a:pPr marL="622300" lvl="1" indent="-1651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ko-KR" altLang="en-US" sz="1600" dirty="0" smtClean="0">
                <a:solidFill>
                  <a:srgbClr val="0070C0"/>
                </a:solidFill>
                <a:latin typeface="KoPub돋움체 Medium" pitchFamily="2" charset="-127"/>
                <a:ea typeface="KoPub돋움체 Medium" pitchFamily="2" charset="-127"/>
              </a:rPr>
              <a:t>의무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만을 가진다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.</a:t>
            </a:r>
          </a:p>
          <a:p>
            <a:pPr marL="622300" lvl="1" indent="-1651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의무의 대가로 프리미엄 수취</a:t>
            </a:r>
            <a:endParaRPr lang="ko-KR" altLang="en-US" sz="1600" dirty="0">
              <a:latin typeface="KoPub돋움체 Medium" pitchFamily="2" charset="-127"/>
              <a:ea typeface="KoPub돋움체 Medium" pitchFamily="2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992560" y="3789040"/>
            <a:ext cx="7776864" cy="1588"/>
          </a:xfrm>
          <a:prstGeom prst="line">
            <a:avLst/>
          </a:prstGeom>
          <a:ln w="12700" cmpd="sng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콜 옵션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,</a:t>
            </a:r>
            <a:r>
              <a:rPr kumimoji="0" lang="en-US" altLang="ko-KR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</a:t>
            </a:r>
            <a:r>
              <a:rPr kumimoji="0" lang="ko-KR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풋</a:t>
            </a:r>
            <a:r>
              <a:rPr kumimoji="0" lang="ko-KR" alt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옵션</a:t>
            </a:r>
            <a:r>
              <a:rPr kumimoji="0" lang="en-US" altLang="ko-KR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, </a:t>
            </a:r>
            <a:r>
              <a:rPr kumimoji="0" lang="ko-KR" alt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행사가격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992561" y="1916832"/>
            <a:ext cx="7920880" cy="432048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 smtClean="0">
                <a:solidFill>
                  <a:srgbClr val="0070C0"/>
                </a:solidFill>
                <a:latin typeface="KoPub돋움체 Bold" pitchFamily="2" charset="-127"/>
                <a:ea typeface="KoPub돋움체 Bold" pitchFamily="2" charset="-127"/>
              </a:rPr>
              <a:t>콜옵션</a:t>
            </a:r>
            <a:r>
              <a:rPr lang="en-US" altLang="ko-KR" sz="1600" dirty="0" smtClean="0">
                <a:latin typeface="KoPub돋움체 Bold" pitchFamily="2" charset="-127"/>
                <a:ea typeface="KoPub돋움체 Bold" pitchFamily="2" charset="-127"/>
              </a:rPr>
              <a:t>(Call Options)</a:t>
            </a:r>
            <a:endParaRPr lang="en-US" altLang="ko-KR" sz="1600" dirty="0" smtClean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옵션매입자가 옵션매도자</a:t>
            </a:r>
            <a:r>
              <a:rPr lang="ko-KR" altLang="en-US" sz="1600" dirty="0" smtClean="0">
                <a:solidFill>
                  <a:srgbClr val="0070C0"/>
                </a:solidFill>
                <a:latin typeface="KoPub돋움체 Bold" pitchFamily="2" charset="-127"/>
                <a:ea typeface="KoPub돋움체 Bold" pitchFamily="2" charset="-127"/>
              </a:rPr>
              <a:t>로부터</a:t>
            </a: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/>
            </a:r>
            <a:b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</a:b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기초자산을 약정된 기일에 약정된 환율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(</a:t>
            </a: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행사가격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)</a:t>
            </a: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으로 </a:t>
            </a:r>
            <a:r>
              <a:rPr lang="ko-KR" altLang="en-US" sz="1600" dirty="0" smtClean="0">
                <a:solidFill>
                  <a:srgbClr val="0070C0"/>
                </a:solidFill>
                <a:latin typeface="KoPub돋움체 Bold" pitchFamily="2" charset="-127"/>
                <a:ea typeface="KoPub돋움체 Bold" pitchFamily="2" charset="-127"/>
              </a:rPr>
              <a:t>살 수 있는 권리</a:t>
            </a:r>
            <a:endParaRPr lang="en-US" altLang="ko-KR" sz="1600" dirty="0" smtClean="0">
              <a:solidFill>
                <a:srgbClr val="0070C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lvl="1">
              <a:lnSpc>
                <a:spcPct val="150000"/>
              </a:lnSpc>
            </a:pPr>
            <a:endParaRPr lang="ko-KR" altLang="en-US" sz="1600" dirty="0" smtClean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err="1" smtClean="0">
                <a:solidFill>
                  <a:srgbClr val="0070C0"/>
                </a:solidFill>
                <a:latin typeface="KoPub돋움체 Bold" pitchFamily="2" charset="-127"/>
                <a:ea typeface="KoPub돋움체 Bold" pitchFamily="2" charset="-127"/>
              </a:rPr>
              <a:t>풋옵션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(Put Options) </a:t>
            </a:r>
          </a:p>
          <a:p>
            <a:pPr lvl="1">
              <a:lnSpc>
                <a:spcPct val="150000"/>
              </a:lnSpc>
            </a:pP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옵션매입자가 옵션매도자</a:t>
            </a:r>
            <a:r>
              <a:rPr lang="ko-KR" altLang="en-US" sz="1600" dirty="0" smtClean="0">
                <a:solidFill>
                  <a:srgbClr val="0070C0"/>
                </a:solidFill>
                <a:latin typeface="KoPub돋움체 Bold" pitchFamily="2" charset="-127"/>
                <a:ea typeface="KoPub돋움체 Bold" pitchFamily="2" charset="-127"/>
              </a:rPr>
              <a:t>에게</a:t>
            </a: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/>
            </a:r>
            <a:b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</a:b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기초자산을 약정된 기일에 약정된 환율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(</a:t>
            </a: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행사가격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)</a:t>
            </a: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으로 </a:t>
            </a:r>
            <a:r>
              <a:rPr lang="ko-KR" altLang="en-US" sz="1600" dirty="0" smtClean="0">
                <a:solidFill>
                  <a:srgbClr val="0070C0"/>
                </a:solidFill>
                <a:latin typeface="KoPub돋움체 Bold" pitchFamily="2" charset="-127"/>
                <a:ea typeface="KoPub돋움체 Bold" pitchFamily="2" charset="-127"/>
              </a:rPr>
              <a:t>팔 수 있는 권리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 </a:t>
            </a:r>
          </a:p>
          <a:p>
            <a:pPr lvl="1">
              <a:lnSpc>
                <a:spcPct val="150000"/>
              </a:lnSpc>
            </a:pPr>
            <a:endParaRPr lang="en-US" altLang="ko-KR" sz="1600" dirty="0" smtClean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rgbClr val="0070C0"/>
                </a:solidFill>
                <a:latin typeface="KoPub돋움체 Bold" pitchFamily="2" charset="-127"/>
                <a:ea typeface="KoPub돋움체 Bold" pitchFamily="2" charset="-127"/>
              </a:rPr>
              <a:t>행사가격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(Strike Price) </a:t>
            </a:r>
          </a:p>
          <a:p>
            <a:pPr lvl="1">
              <a:lnSpc>
                <a:spcPct val="150000"/>
              </a:lnSpc>
            </a:pPr>
            <a:r>
              <a:rPr lang="ko-KR" altLang="en-US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옵션계약을 체결할 때 사전에 정해진 특정 환율</a:t>
            </a:r>
            <a:r>
              <a:rPr lang="en-US" altLang="ko-KR" sz="1600" dirty="0" smtClean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.</a:t>
            </a:r>
            <a:endParaRPr lang="en-US" altLang="ko-KR" sz="1600" dirty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64568" y="4725144"/>
            <a:ext cx="7776864" cy="1588"/>
          </a:xfrm>
          <a:prstGeom prst="line">
            <a:avLst/>
          </a:prstGeom>
          <a:ln w="12700" cmpd="sng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1064568" y="3212976"/>
            <a:ext cx="7776864" cy="1588"/>
          </a:xfrm>
          <a:prstGeom prst="line">
            <a:avLst/>
          </a:prstGeom>
          <a:ln w="12700" cmpd="sng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1049" y="2282882"/>
            <a:ext cx="1126301" cy="337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달러 </a:t>
            </a: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풋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옵션 매입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506"/>
          <a:stretch/>
        </p:blipFill>
        <p:spPr>
          <a:xfrm>
            <a:off x="3311740" y="1906836"/>
            <a:ext cx="6598070" cy="4326888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0" y="2058600"/>
            <a:ext cx="8092440" cy="4023360"/>
          </a:xfrm>
          <a:prstGeom prst="rect">
            <a:avLst/>
          </a:prstGeom>
          <a:solidFill>
            <a:schemeClr val="tx2">
              <a:lumMod val="5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1046796" y="2708910"/>
            <a:ext cx="7002547" cy="3373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74625" indent="-17462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수출기업이 향후 달러를 매도할 권리 보유</a:t>
            </a:r>
            <a:endParaRPr lang="en-US" altLang="ko-KR" sz="1600" dirty="0" smtClean="0">
              <a:solidFill>
                <a:schemeClr val="bg1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marL="719138" lvl="1" indent="-261938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환율이 행사가격 이하로 형성되면 행사가격으로 달러를 매도</a:t>
            </a:r>
            <a:endParaRPr lang="en-US" altLang="ko-KR" sz="1600" dirty="0" smtClean="0">
              <a:solidFill>
                <a:schemeClr val="bg1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marL="719138" lvl="1" indent="-261938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600" dirty="0" smtClean="0">
                <a:solidFill>
                  <a:schemeClr val="bg1"/>
                </a:solidFill>
                <a:latin typeface="KoPub돋움체 Medium" pitchFamily="2" charset="-127"/>
                <a:ea typeface="KoPub돋움체 Medium" pitchFamily="2" charset="-127"/>
              </a:rPr>
              <a:t>환율이 행사가격 이상으로 형성되면 행사가격으로 달러를 매도할 권리 포기</a:t>
            </a:r>
            <a:endParaRPr lang="en-US" altLang="ko-KR" sz="1600" dirty="0" smtClean="0">
              <a:solidFill>
                <a:schemeClr val="bg1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 lvl="1" algn="just">
              <a:lnSpc>
                <a:spcPct val="150000"/>
              </a:lnSpc>
            </a:pPr>
            <a:endParaRPr lang="en-US" altLang="ko-KR" sz="1600" dirty="0" smtClean="0">
              <a:solidFill>
                <a:schemeClr val="bg1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marL="174625" indent="-174625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최대이익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: 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무한대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(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환율 하락 시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)</a:t>
            </a:r>
          </a:p>
          <a:p>
            <a:pPr marL="174625" indent="-174625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최대손실 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: 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프리미엄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(</a:t>
            </a:r>
            <a:r>
              <a:rPr lang="ko-KR" altLang="en-US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환율 상승 시</a:t>
            </a:r>
            <a:r>
              <a:rPr lang="en-US" altLang="ko-KR" sz="1600" dirty="0" smtClean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rPr>
              <a:t>)</a:t>
            </a:r>
            <a:endParaRPr lang="en-US" altLang="ko-KR" sz="1600" dirty="0">
              <a:solidFill>
                <a:schemeClr val="bg1"/>
              </a:solidFill>
              <a:latin typeface="KoPub돋움체 Bold" pitchFamily="2" charset="-127"/>
              <a:ea typeface="KoPub돋움체 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24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풋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옵션 매입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sp>
        <p:nvSpPr>
          <p:cNvPr id="25" name="Line 3"/>
          <p:cNvSpPr>
            <a:spLocks noChangeShapeType="1"/>
          </p:cNvSpPr>
          <p:nvPr/>
        </p:nvSpPr>
        <p:spPr bwMode="auto">
          <a:xfrm>
            <a:off x="2866033" y="1774082"/>
            <a:ext cx="0" cy="4321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6" name="Line 4"/>
          <p:cNvSpPr>
            <a:spLocks noChangeShapeType="1"/>
          </p:cNvSpPr>
          <p:nvPr/>
        </p:nvSpPr>
        <p:spPr bwMode="auto">
          <a:xfrm>
            <a:off x="2866034" y="3934669"/>
            <a:ext cx="540067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1316634" y="4502995"/>
            <a:ext cx="16922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ko-KR" altLang="en-US" dirty="0">
                <a:latin typeface="KoPub돋움체 Bold" pitchFamily="2" charset="-127"/>
                <a:ea typeface="KoPub돋움체 Bold" pitchFamily="2" charset="-127"/>
              </a:rPr>
              <a:t>프리미엄 </a:t>
            </a:r>
            <a:r>
              <a:rPr lang="en-US" altLang="ko-KR" dirty="0">
                <a:latin typeface="KoPub돋움체 Bold" pitchFamily="2" charset="-127"/>
                <a:ea typeface="KoPub돋움체 Bold" pitchFamily="2" charset="-127"/>
              </a:rPr>
              <a:t>-10</a:t>
            </a:r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2316758" y="3788619"/>
            <a:ext cx="457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ko-KR" dirty="0">
                <a:latin typeface="KoPub돋움체 Bold" pitchFamily="2" charset="-127"/>
                <a:ea typeface="KoPub돋움체 Bold" pitchFamily="2" charset="-127"/>
              </a:rPr>
              <a:t>0</a:t>
            </a:r>
          </a:p>
        </p:txBody>
      </p:sp>
      <p:sp>
        <p:nvSpPr>
          <p:cNvPr id="29" name="Line 7"/>
          <p:cNvSpPr>
            <a:spLocks noChangeShapeType="1"/>
          </p:cNvSpPr>
          <p:nvPr/>
        </p:nvSpPr>
        <p:spPr bwMode="auto">
          <a:xfrm flipV="1">
            <a:off x="5745758" y="3934670"/>
            <a:ext cx="0" cy="719137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30" name="Text Box 8"/>
          <p:cNvSpPr txBox="1">
            <a:spLocks noChangeArrowheads="1"/>
          </p:cNvSpPr>
          <p:nvPr/>
        </p:nvSpPr>
        <p:spPr bwMode="auto">
          <a:xfrm>
            <a:off x="5245696" y="3574307"/>
            <a:ext cx="1365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ko-KR" altLang="en-US" dirty="0">
                <a:latin typeface="KoPub돋움체 Bold" pitchFamily="2" charset="-127"/>
                <a:ea typeface="KoPub돋움체 Bold" pitchFamily="2" charset="-127"/>
              </a:rPr>
              <a:t>행사가격</a:t>
            </a:r>
          </a:p>
        </p:txBody>
      </p:sp>
      <p:sp>
        <p:nvSpPr>
          <p:cNvPr id="31" name="Text Box 9"/>
          <p:cNvSpPr txBox="1">
            <a:spLocks noChangeArrowheads="1"/>
          </p:cNvSpPr>
          <p:nvPr/>
        </p:nvSpPr>
        <p:spPr bwMode="auto">
          <a:xfrm>
            <a:off x="7317384" y="3931494"/>
            <a:ext cx="1420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ko-KR" altLang="en-US" dirty="0">
                <a:latin typeface="KoPub돋움체 Bold" pitchFamily="2" charset="-127"/>
                <a:ea typeface="KoPub돋움체 Bold" pitchFamily="2" charset="-127"/>
              </a:rPr>
              <a:t>만기환율</a:t>
            </a:r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2245322" y="1716932"/>
            <a:ext cx="10810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ko-KR" altLang="en-US" dirty="0">
                <a:latin typeface="KoPub돋움체 Bold" pitchFamily="2" charset="-127"/>
                <a:ea typeface="KoPub돋움체 Bold" pitchFamily="2" charset="-127"/>
              </a:rPr>
              <a:t>손익</a:t>
            </a:r>
          </a:p>
        </p:txBody>
      </p:sp>
      <p:sp>
        <p:nvSpPr>
          <p:cNvPr id="33" name="Line 11"/>
          <p:cNvSpPr>
            <a:spLocks noChangeShapeType="1"/>
          </p:cNvSpPr>
          <p:nvPr/>
        </p:nvSpPr>
        <p:spPr bwMode="auto">
          <a:xfrm flipH="1" flipV="1">
            <a:off x="3224808" y="2132856"/>
            <a:ext cx="2520950" cy="2520950"/>
          </a:xfrm>
          <a:prstGeom prst="line">
            <a:avLst/>
          </a:prstGeom>
          <a:noFill/>
          <a:ln w="76200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34" name="Line 12"/>
          <p:cNvSpPr>
            <a:spLocks noChangeShapeType="1"/>
          </p:cNvSpPr>
          <p:nvPr/>
        </p:nvSpPr>
        <p:spPr bwMode="auto">
          <a:xfrm>
            <a:off x="5745758" y="4653806"/>
            <a:ext cx="2520950" cy="0"/>
          </a:xfrm>
          <a:prstGeom prst="line">
            <a:avLst/>
          </a:prstGeom>
          <a:noFill/>
          <a:ln w="76200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35" name="TextBox 14"/>
          <p:cNvSpPr txBox="1">
            <a:spLocks noChangeArrowheads="1"/>
          </p:cNvSpPr>
          <p:nvPr/>
        </p:nvSpPr>
        <p:spPr bwMode="auto">
          <a:xfrm>
            <a:off x="5385396" y="3213945"/>
            <a:ext cx="9318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돋움체 Bold" pitchFamily="2" charset="-127"/>
                <a:ea typeface="KoPub돋움체 Bold" pitchFamily="2" charset="-127"/>
              </a:rPr>
              <a:t>1,440</a:t>
            </a:r>
            <a:endParaRPr lang="ko-KR" altLang="en-US" dirty="0">
              <a:latin typeface="KoPub돋움체 Bold" pitchFamily="2" charset="-127"/>
              <a:ea typeface="KoPub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5C3C6FF-1E8F-4113-8470-504686B76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2720" y="2276872"/>
            <a:ext cx="7704856" cy="338437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KoPub돋움체 Bold" pitchFamily="2" charset="-127"/>
                <a:ea typeface="KoPub돋움체 Bold" pitchFamily="2" charset="-127"/>
              </a:rPr>
              <a:t>개요</a:t>
            </a:r>
            <a:r>
              <a:rPr lang="en-US" altLang="ko-KR" sz="1600" dirty="0" smtClean="0">
                <a:latin typeface="KoPub돋움체 Bold" pitchFamily="2" charset="-127"/>
                <a:ea typeface="KoPub돋움체 Bold" pitchFamily="2" charset="-127"/>
              </a:rPr>
              <a:t>	</a:t>
            </a:r>
            <a:r>
              <a:rPr lang="ko-KR" altLang="en-US" sz="1600" dirty="0" err="1" smtClean="0">
                <a:latin typeface="KoPub돋움체 Medium" pitchFamily="2" charset="-127"/>
                <a:ea typeface="KoPub돋움체 Medium" pitchFamily="2" charset="-127"/>
              </a:rPr>
              <a:t>보험가입시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 환율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(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청약일 시장평균환율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)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보다 환율 상승시에는 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/>
            </a:r>
            <a:b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</a:b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	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이익금 납부의무를 면제하되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환율 </a:t>
            </a:r>
            <a:r>
              <a:rPr lang="ko-KR" altLang="en-US" sz="1600" dirty="0" err="1" smtClean="0">
                <a:latin typeface="KoPub돋움체 Medium" pitchFamily="2" charset="-127"/>
                <a:ea typeface="KoPub돋움체 Medium" pitchFamily="2" charset="-127"/>
              </a:rPr>
              <a:t>하락시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 보험금을 지급하는 상품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KoPub돋움체 Bold" pitchFamily="2" charset="-127"/>
                <a:ea typeface="KoPub돋움체 Bold" pitchFamily="2" charset="-127"/>
              </a:rPr>
              <a:t>종류 </a:t>
            </a:r>
            <a:r>
              <a:rPr lang="en-US" altLang="ko-KR" sz="1600" dirty="0" smtClean="0">
                <a:latin typeface="KoPub돋움체 Bold" pitchFamily="2" charset="-127"/>
                <a:ea typeface="KoPub돋움체 Bold" pitchFamily="2" charset="-127"/>
              </a:rPr>
              <a:t>	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부분보장 </a:t>
            </a:r>
            <a:r>
              <a:rPr lang="ko-KR" altLang="en-US" sz="1600" dirty="0" err="1" smtClean="0">
                <a:latin typeface="KoPub돋움체 Medium" pitchFamily="2" charset="-127"/>
                <a:ea typeface="KoPub돋움체 Medium" pitchFamily="2" charset="-127"/>
              </a:rPr>
              <a:t>옵션형</a:t>
            </a:r>
            <a:r>
              <a:rPr lang="en-US" altLang="ko-KR" sz="1600" dirty="0" smtClean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 smtClean="0">
                <a:latin typeface="KoPub돋움체 Medium" pitchFamily="2" charset="-127"/>
                <a:ea typeface="KoPub돋움체 Medium" pitchFamily="2" charset="-127"/>
              </a:rPr>
              <a:t>완전보장 </a:t>
            </a:r>
            <a:r>
              <a:rPr lang="ko-KR" altLang="en-US" sz="1600" dirty="0" err="1" smtClean="0">
                <a:latin typeface="KoPub돋움체 Medium" pitchFamily="2" charset="-127"/>
                <a:ea typeface="KoPub돋움체 Medium" pitchFamily="2" charset="-127"/>
              </a:rPr>
              <a:t>옵션형</a:t>
            </a:r>
            <a:endParaRPr lang="en-US" altLang="ko-KR" sz="1600" dirty="0" smtClean="0">
              <a:latin typeface="KoPub돋움체 Medium" pitchFamily="2" charset="-127"/>
              <a:ea typeface="KoPub돋움체 Medium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KoPub돋움체 Bold" pitchFamily="2" charset="-127"/>
                <a:ea typeface="KoPub돋움체 Bold" pitchFamily="2" charset="-127"/>
              </a:rPr>
              <a:t>특징</a:t>
            </a:r>
            <a:r>
              <a:rPr lang="en-US" altLang="ko-KR" sz="1600" dirty="0" smtClean="0">
                <a:latin typeface="KoPub돋움체 Bold" pitchFamily="2" charset="-127"/>
                <a:ea typeface="KoPub돋움체 Bold" pitchFamily="2" charset="-127"/>
              </a:rPr>
              <a:t>	</a:t>
            </a: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1) 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대상통화 </a:t>
            </a: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: USD, JPY, EUR</a:t>
            </a:r>
            <a:b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</a:b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	2) </a:t>
            </a:r>
            <a:r>
              <a:rPr lang="ko-KR" altLang="en-US" sz="1500" dirty="0" err="1" smtClean="0">
                <a:latin typeface="KoPub돋움체 Medium" pitchFamily="2" charset="-127"/>
                <a:ea typeface="KoPub돋움체 Medium" pitchFamily="2" charset="-127"/>
              </a:rPr>
              <a:t>보험가입시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 환율보다 환율 </a:t>
            </a:r>
            <a:r>
              <a:rPr lang="ko-KR" altLang="en-US" sz="1500" dirty="0" err="1" smtClean="0">
                <a:latin typeface="KoPub돋움체 Medium" pitchFamily="2" charset="-127"/>
                <a:ea typeface="KoPub돋움체 Medium" pitchFamily="2" charset="-127"/>
              </a:rPr>
              <a:t>상승시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 </a:t>
            </a:r>
            <a:r>
              <a:rPr lang="ko-KR" altLang="en-US" sz="1500" dirty="0" err="1" smtClean="0">
                <a:latin typeface="KoPub돋움체 Medium" pitchFamily="2" charset="-127"/>
                <a:ea typeface="KoPub돋움체 Medium" pitchFamily="2" charset="-127"/>
              </a:rPr>
              <a:t>환수금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 부담이 없음</a:t>
            </a:r>
            <a:b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</a:b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	3) 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최장 </a:t>
            </a: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6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개월까지 환리스크 헤지 가능</a:t>
            </a:r>
            <a:b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</a:b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	4) 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최소 청약 금액 </a:t>
            </a: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: U$1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만</a:t>
            </a: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, €1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만</a:t>
            </a: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￥</a:t>
            </a: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1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백만</a:t>
            </a:r>
            <a:b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</a:b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	5) 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일반형 </a:t>
            </a:r>
            <a:r>
              <a:rPr lang="ko-KR" altLang="en-US" sz="1500" dirty="0" err="1" smtClean="0">
                <a:latin typeface="KoPub돋움체 Medium" pitchFamily="2" charset="-127"/>
                <a:ea typeface="KoPub돋움체 Medium" pitchFamily="2" charset="-127"/>
              </a:rPr>
              <a:t>환변동보험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 보다 다소 비싼 보험료 </a:t>
            </a: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(</a:t>
            </a:r>
            <a:r>
              <a:rPr lang="ko-KR" altLang="en-US" sz="1500" dirty="0" smtClean="0">
                <a:latin typeface="KoPub돋움체 Medium" pitchFamily="2" charset="-127"/>
                <a:ea typeface="KoPub돋움체 Medium" pitchFamily="2" charset="-127"/>
              </a:rPr>
              <a:t>평균 </a:t>
            </a:r>
            <a:r>
              <a:rPr lang="en-US" altLang="ko-KR" sz="1500" dirty="0" smtClean="0">
                <a:latin typeface="KoPub돋움체 Medium" pitchFamily="2" charset="-127"/>
                <a:ea typeface="KoPub돋움체 Medium" pitchFamily="2" charset="-127"/>
              </a:rPr>
              <a:t>2~10%)</a:t>
            </a:r>
            <a:endParaRPr lang="ko-KR" altLang="en-US" sz="1500" dirty="0">
              <a:latin typeface="KoPub돋움체 Medium" pitchFamily="2" charset="-127"/>
              <a:ea typeface="KoPub돋움체 Medium" pitchFamily="2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8584" y="2420888"/>
            <a:ext cx="1015782" cy="305090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옵션형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</a:t>
            </a: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환변동보험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완전보장 </a:t>
            </a: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옵션형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</a:t>
            </a: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환변동보험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1" name="내용 개체 틀 4">
            <a:extLst>
              <a:ext uri="{FF2B5EF4-FFF2-40B4-BE49-F238E27FC236}">
                <a16:creationId xmlns="" xmlns:a16="http://schemas.microsoft.com/office/drawing/2014/main" xmlns:lc="http://schemas.openxmlformats.org/drawingml/2006/lockedCanvas" id="{D72354FA-9B35-4334-841A-5766DCD7DFE1}"/>
              </a:ext>
            </a:extLst>
          </p:cNvPr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592" y="1844824"/>
            <a:ext cx="7632848" cy="447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4">
            <a:extLst>
              <a:ext uri="{FF2B5EF4-FFF2-40B4-BE49-F238E27FC236}">
                <a16:creationId xmlns="" xmlns:a16="http://schemas.microsoft.com/office/drawing/2014/main" xmlns:lc="http://schemas.openxmlformats.org/drawingml/2006/lockedCanvas" id="{EA7FF84E-933E-413A-A2C1-8DA64A83AA9B}"/>
              </a:ext>
            </a:extLst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592" y="1844824"/>
            <a:ext cx="7632847" cy="446449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 smtClean="0">
                <a:latin typeface="고도 M" pitchFamily="2" charset="-127"/>
                <a:ea typeface="고도 M" pitchFamily="2" charset="-127"/>
                <a:cs typeface="+mj-cs"/>
              </a:rPr>
              <a:t>부분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보장 </a:t>
            </a: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옵션형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</a:t>
            </a: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환변동보험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오른쪽 화살표 50"/>
          <p:cNvSpPr/>
          <p:nvPr/>
        </p:nvSpPr>
        <p:spPr>
          <a:xfrm>
            <a:off x="1280592" y="4941168"/>
            <a:ext cx="7416824" cy="864096"/>
          </a:xfrm>
          <a:prstGeom prst="rightArrow">
            <a:avLst>
              <a:gd name="adj1" fmla="val 50000"/>
              <a:gd name="adj2" fmla="val 92328"/>
            </a:avLst>
          </a:prstGeom>
          <a:solidFill>
            <a:schemeClr val="accent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 smtClean="0">
                <a:latin typeface="고도 M" pitchFamily="2" charset="-127"/>
                <a:ea typeface="고도 M" pitchFamily="2" charset="-127"/>
                <a:cs typeface="+mj-cs"/>
              </a:rPr>
              <a:t>선물환 거래 절차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776535" y="2780928"/>
            <a:ext cx="2448273" cy="2448272"/>
            <a:chOff x="344488" y="2132856"/>
            <a:chExt cx="2527250" cy="2527248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344488" y="2492896"/>
              <a:ext cx="2527250" cy="2167208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344488" y="2132856"/>
              <a:ext cx="2527250" cy="576064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chemeClr val="bg1"/>
                  </a:solidFill>
                  <a:latin typeface="KoPub돋움체 Bold" pitchFamily="2" charset="-127"/>
                  <a:ea typeface="KoPub돋움체 Bold" pitchFamily="2" charset="-127"/>
                </a:rPr>
                <a:t>1. </a:t>
              </a:r>
              <a:r>
                <a:rPr lang="ko-KR" altLang="en-US" dirty="0" smtClean="0">
                  <a:solidFill>
                    <a:schemeClr val="bg1"/>
                  </a:solidFill>
                  <a:latin typeface="KoPub돋움체 Bold" pitchFamily="2" charset="-127"/>
                  <a:ea typeface="KoPub돋움체 Bold" pitchFamily="2" charset="-127"/>
                </a:rPr>
                <a:t>영업점 방문</a:t>
              </a:r>
              <a:endParaRPr lang="ko-KR" altLang="en-US" dirty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44489" y="2876164"/>
              <a:ext cx="2452917" cy="1382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>
                <a:lnSpc>
                  <a:spcPct val="150000"/>
                </a:lnSpc>
                <a:buAutoNum type="arabicPeriod"/>
              </a:pPr>
              <a:r>
                <a:rPr lang="ko-KR" altLang="en-US" sz="1400" dirty="0" smtClean="0">
                  <a:latin typeface="KoPub돋움체 Bold" pitchFamily="2" charset="-127"/>
                  <a:ea typeface="KoPub돋움체 Bold" pitchFamily="2" charset="-127"/>
                </a:rPr>
                <a:t>장외파생상품기본계약 체결</a:t>
              </a:r>
              <a:r>
                <a:rPr lang="en-US" altLang="ko-KR" sz="1400" dirty="0" smtClean="0">
                  <a:latin typeface="KoPub돋움체 Medium" pitchFamily="2" charset="-127"/>
                  <a:ea typeface="KoPub돋움체 Medium" pitchFamily="2" charset="-127"/>
                </a:rPr>
                <a:t/>
              </a:r>
              <a:br>
                <a:rPr lang="en-US" altLang="ko-KR" sz="1400" dirty="0" smtClean="0">
                  <a:latin typeface="KoPub돋움체 Medium" pitchFamily="2" charset="-127"/>
                  <a:ea typeface="KoPub돋움체 Medium" pitchFamily="2" charset="-127"/>
                </a:rPr>
              </a:b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(</a:t>
              </a:r>
              <a:r>
                <a:rPr lang="ko-KR" altLang="en-US" sz="1200" dirty="0" smtClean="0">
                  <a:latin typeface="KoPub돋움체 Medium" pitchFamily="2" charset="-127"/>
                  <a:ea typeface="KoPub돋움체 Medium" pitchFamily="2" charset="-127"/>
                </a:rPr>
                <a:t>전년도 수출실적 기준</a:t>
              </a: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)</a:t>
              </a:r>
            </a:p>
            <a:p>
              <a:pPr marL="266700" indent="-266700">
                <a:lnSpc>
                  <a:spcPct val="150000"/>
                </a:lnSpc>
                <a:buAutoNum type="arabicPeriod"/>
              </a:pPr>
              <a:r>
                <a:rPr lang="ko-KR" altLang="en-US" sz="1400" dirty="0" err="1" smtClean="0">
                  <a:latin typeface="KoPub돋움체 Bold" pitchFamily="2" charset="-127"/>
                  <a:ea typeface="KoPub돋움체 Bold" pitchFamily="2" charset="-127"/>
                </a:rPr>
                <a:t>기업인터넷뱅킹</a:t>
              </a:r>
              <a:r>
                <a:rPr lang="ko-KR" altLang="en-US" sz="1400" dirty="0" smtClean="0">
                  <a:latin typeface="KoPub돋움체 Bold" pitchFamily="2" charset="-127"/>
                  <a:ea typeface="KoPub돋움체 Bold" pitchFamily="2" charset="-127"/>
                </a:rPr>
                <a:t> 가입</a:t>
              </a:r>
              <a:endParaRPr lang="en-US" altLang="ko-KR" sz="1400" dirty="0" smtClean="0">
                <a:latin typeface="KoPub돋움체 Bold" pitchFamily="2" charset="-127"/>
                <a:ea typeface="KoPub돋움체 Bold" pitchFamily="2" charset="-127"/>
              </a:endParaRPr>
            </a:p>
            <a:p>
              <a:pPr marL="266700" indent="-266700">
                <a:lnSpc>
                  <a:spcPct val="150000"/>
                </a:lnSpc>
                <a:buAutoNum type="arabicPeriod"/>
              </a:pPr>
              <a:r>
                <a:rPr lang="ko-KR" altLang="en-US" sz="1400" dirty="0" smtClean="0">
                  <a:latin typeface="KoPub돋움체 Bold" pitchFamily="2" charset="-127"/>
                  <a:ea typeface="KoPub돋움체 Bold" pitchFamily="2" charset="-127"/>
                </a:rPr>
                <a:t>인터넷 선물환 가입</a:t>
              </a: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3296816" y="2780928"/>
            <a:ext cx="2448272" cy="2448272"/>
            <a:chOff x="344489" y="2132856"/>
            <a:chExt cx="2527249" cy="2527248"/>
          </a:xfrm>
        </p:grpSpPr>
        <p:sp>
          <p:nvSpPr>
            <p:cNvPr id="37" name="모서리가 둥근 직사각형 36"/>
            <p:cNvSpPr/>
            <p:nvPr/>
          </p:nvSpPr>
          <p:spPr>
            <a:xfrm>
              <a:off x="344489" y="2492896"/>
              <a:ext cx="2378587" cy="2167208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>
            <a:xfrm>
              <a:off x="344489" y="2132856"/>
              <a:ext cx="2378587" cy="576064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chemeClr val="bg1"/>
                  </a:solidFill>
                  <a:latin typeface="KoPub돋움체 Bold" pitchFamily="2" charset="-127"/>
                  <a:ea typeface="KoPub돋움체 Bold" pitchFamily="2" charset="-127"/>
                </a:rPr>
                <a:t>2. </a:t>
              </a:r>
              <a:r>
                <a:rPr lang="ko-KR" altLang="en-US" dirty="0" smtClean="0">
                  <a:solidFill>
                    <a:schemeClr val="bg1"/>
                  </a:solidFill>
                  <a:latin typeface="KoPub돋움체 Bold" pitchFamily="2" charset="-127"/>
                  <a:ea typeface="KoPub돋움체 Bold" pitchFamily="2" charset="-127"/>
                </a:rPr>
                <a:t>신청내역 확인</a:t>
              </a:r>
              <a:endParaRPr lang="ko-KR" altLang="en-US" dirty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44489" y="2876164"/>
              <a:ext cx="2527249" cy="1334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>
                <a:lnSpc>
                  <a:spcPct val="150000"/>
                </a:lnSpc>
                <a:buAutoNum type="arabicPeriod"/>
              </a:pPr>
              <a:r>
                <a:rPr lang="ko-KR" altLang="en-US" sz="1400" dirty="0" err="1" smtClean="0">
                  <a:latin typeface="KoPub돋움체 Bold" pitchFamily="2" charset="-127"/>
                  <a:ea typeface="KoPub돋움체 Bold" pitchFamily="2" charset="-127"/>
                </a:rPr>
                <a:t>인터넷뱅킹</a:t>
              </a:r>
              <a:r>
                <a:rPr lang="ko-KR" altLang="en-US" sz="1400" dirty="0" smtClean="0">
                  <a:latin typeface="KoPub돋움체 Bold" pitchFamily="2" charset="-127"/>
                  <a:ea typeface="KoPub돋움체 Bold" pitchFamily="2" charset="-127"/>
                </a:rPr>
                <a:t> 로그인</a:t>
              </a:r>
              <a:r>
                <a:rPr lang="en-US" altLang="ko-KR" sz="1400" dirty="0" smtClean="0">
                  <a:latin typeface="KoPub돋움체 Medium" pitchFamily="2" charset="-127"/>
                  <a:ea typeface="KoPub돋움체 Medium" pitchFamily="2" charset="-127"/>
                </a:rPr>
                <a:t/>
              </a:r>
              <a:br>
                <a:rPr lang="en-US" altLang="ko-KR" sz="1400" dirty="0" smtClean="0">
                  <a:latin typeface="KoPub돋움체 Medium" pitchFamily="2" charset="-127"/>
                  <a:ea typeface="KoPub돋움체 Medium" pitchFamily="2" charset="-127"/>
                </a:rPr>
              </a:b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(</a:t>
              </a:r>
              <a:r>
                <a:rPr lang="ko-KR" altLang="en-US" sz="1200" dirty="0" smtClean="0">
                  <a:latin typeface="KoPub돋움체 Medium" pitchFamily="2" charset="-127"/>
                  <a:ea typeface="KoPub돋움체 Medium" pitchFamily="2" charset="-127"/>
                </a:rPr>
                <a:t>외환</a:t>
              </a: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/</a:t>
              </a:r>
              <a:r>
                <a:rPr lang="ko-KR" altLang="en-US" sz="1200" dirty="0" smtClean="0">
                  <a:latin typeface="KoPub돋움체 Medium" pitchFamily="2" charset="-127"/>
                  <a:ea typeface="KoPub돋움체 Medium" pitchFamily="2" charset="-127"/>
                </a:rPr>
                <a:t>파생→선물환</a:t>
              </a: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)</a:t>
              </a:r>
            </a:p>
            <a:p>
              <a:pPr marL="266700" indent="-266700">
                <a:lnSpc>
                  <a:spcPct val="150000"/>
                </a:lnSpc>
                <a:buAutoNum type="arabicPeriod"/>
              </a:pPr>
              <a:r>
                <a:rPr lang="ko-KR" altLang="en-US" sz="1400" dirty="0" smtClean="0">
                  <a:latin typeface="KoPub돋움체 Bold" pitchFamily="2" charset="-127"/>
                  <a:ea typeface="KoPub돋움체 Bold" pitchFamily="2" charset="-127"/>
                </a:rPr>
                <a:t>약정내용 확인</a:t>
              </a:r>
              <a:r>
                <a:rPr lang="en-US" altLang="ko-KR" sz="1400" dirty="0" smtClean="0">
                  <a:latin typeface="KoPub돋움체 Medium" pitchFamily="2" charset="-127"/>
                  <a:ea typeface="KoPub돋움체 Medium" pitchFamily="2" charset="-127"/>
                </a:rPr>
                <a:t/>
              </a:r>
              <a:br>
                <a:rPr lang="en-US" altLang="ko-KR" sz="1400" dirty="0" smtClean="0">
                  <a:latin typeface="KoPub돋움체 Medium" pitchFamily="2" charset="-127"/>
                  <a:ea typeface="KoPub돋움체 Medium" pitchFamily="2" charset="-127"/>
                </a:rPr>
              </a:b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(</a:t>
              </a:r>
              <a:r>
                <a:rPr lang="ko-KR" altLang="en-US" sz="1200" dirty="0" smtClean="0">
                  <a:latin typeface="KoPub돋움체 Medium" pitchFamily="2" charset="-127"/>
                  <a:ea typeface="KoPub돋움체 Medium" pitchFamily="2" charset="-127"/>
                </a:rPr>
                <a:t>선물환→계약조회 →약정내용</a:t>
              </a: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)</a:t>
              </a:r>
              <a:endParaRPr lang="ko-KR" altLang="en-US" sz="1200" dirty="0">
                <a:latin typeface="KoPub돋움체 Medium" pitchFamily="2" charset="-127"/>
                <a:ea typeface="KoPub돋움체 Medium" pitchFamily="2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673079" y="2780928"/>
            <a:ext cx="2016225" cy="2448272"/>
            <a:chOff x="344488" y="2132856"/>
            <a:chExt cx="2081265" cy="2527249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344489" y="2492896"/>
              <a:ext cx="2081264" cy="2167209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endParaRPr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344489" y="2132856"/>
              <a:ext cx="2081263" cy="576064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chemeClr val="bg1"/>
                  </a:solidFill>
                  <a:latin typeface="KoPub돋움체 Bold" pitchFamily="2" charset="-127"/>
                  <a:ea typeface="KoPub돋움체 Bold" pitchFamily="2" charset="-127"/>
                </a:rPr>
                <a:t>3. </a:t>
              </a:r>
              <a:r>
                <a:rPr lang="ko-KR" altLang="en-US" dirty="0" smtClean="0">
                  <a:solidFill>
                    <a:schemeClr val="bg1"/>
                  </a:solidFill>
                  <a:latin typeface="KoPub돋움체 Bold" pitchFamily="2" charset="-127"/>
                  <a:ea typeface="KoPub돋움체 Bold" pitchFamily="2" charset="-127"/>
                </a:rPr>
                <a:t>선물환 거래</a:t>
              </a:r>
              <a:endParaRPr lang="ko-KR" altLang="en-US" dirty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44488" y="2876165"/>
              <a:ext cx="2006933" cy="1667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>
                <a:lnSpc>
                  <a:spcPct val="150000"/>
                </a:lnSpc>
                <a:buAutoNum type="arabicPeriod"/>
              </a:pPr>
              <a:r>
                <a:rPr lang="ko-KR" altLang="en-US" sz="1400" dirty="0" smtClean="0">
                  <a:latin typeface="KoPub돋움체 Bold" pitchFamily="2" charset="-127"/>
                  <a:ea typeface="KoPub돋움체 Bold" pitchFamily="2" charset="-127"/>
                </a:rPr>
                <a:t>선물환 사전점검</a:t>
              </a:r>
              <a:r>
                <a:rPr lang="en-US" altLang="ko-KR" sz="1400" dirty="0" smtClean="0">
                  <a:latin typeface="KoPub돋움체 Medium" pitchFamily="2" charset="-127"/>
                  <a:ea typeface="KoPub돋움체 Medium" pitchFamily="2" charset="-127"/>
                </a:rPr>
                <a:t/>
              </a:r>
              <a:br>
                <a:rPr lang="en-US" altLang="ko-KR" sz="1400" dirty="0" smtClean="0">
                  <a:latin typeface="KoPub돋움체 Medium" pitchFamily="2" charset="-127"/>
                  <a:ea typeface="KoPub돋움체 Medium" pitchFamily="2" charset="-127"/>
                </a:rPr>
              </a:b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(</a:t>
              </a:r>
              <a:r>
                <a:rPr lang="ko-KR" altLang="en-US" sz="1200" dirty="0" smtClean="0">
                  <a:latin typeface="KoPub돋움체 Medium" pitchFamily="2" charset="-127"/>
                  <a:ea typeface="KoPub돋움체 Medium" pitchFamily="2" charset="-127"/>
                </a:rPr>
                <a:t>거래가능금액</a:t>
              </a: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, </a:t>
              </a:r>
              <a:r>
                <a:rPr lang="ko-KR" altLang="en-US" sz="1200" dirty="0" smtClean="0">
                  <a:latin typeface="KoPub돋움체 Medium" pitchFamily="2" charset="-127"/>
                  <a:ea typeface="KoPub돋움체 Medium" pitchFamily="2" charset="-127"/>
                </a:rPr>
                <a:t>거래통화</a:t>
              </a: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, </a:t>
              </a:r>
              <a:b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</a:br>
              <a:r>
                <a:rPr lang="ko-KR" altLang="en-US" sz="1200" dirty="0" smtClean="0">
                  <a:latin typeface="KoPub돋움체 Medium" pitchFamily="2" charset="-127"/>
                  <a:ea typeface="KoPub돋움체 Medium" pitchFamily="2" charset="-127"/>
                </a:rPr>
                <a:t>상품설명서 확인 등</a:t>
              </a: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)</a:t>
              </a:r>
            </a:p>
            <a:p>
              <a:pPr marL="266700" indent="-266700">
                <a:lnSpc>
                  <a:spcPct val="150000"/>
                </a:lnSpc>
                <a:buAutoNum type="arabicPeriod"/>
              </a:pPr>
              <a:r>
                <a:rPr lang="ko-KR" altLang="en-US" sz="1400" dirty="0" smtClean="0">
                  <a:latin typeface="KoPub돋움체 Bold" pitchFamily="2" charset="-127"/>
                  <a:ea typeface="KoPub돋움체 Bold" pitchFamily="2" charset="-127"/>
                </a:rPr>
                <a:t>선물환 거래체결</a:t>
              </a:r>
              <a:endParaRPr lang="en-US" altLang="ko-KR" sz="1400" dirty="0" smtClean="0">
                <a:latin typeface="KoPub돋움체 Bold" pitchFamily="2" charset="-127"/>
                <a:ea typeface="KoPub돋움체 Bold" pitchFamily="2" charset="-127"/>
              </a:endParaRPr>
            </a:p>
            <a:p>
              <a:pPr marL="266700" indent="-266700">
                <a:lnSpc>
                  <a:spcPct val="150000"/>
                </a:lnSpc>
                <a:buAutoNum type="arabicPeriod"/>
              </a:pPr>
              <a:r>
                <a:rPr lang="ko-KR" altLang="en-US" sz="1400" dirty="0" smtClean="0">
                  <a:latin typeface="KoPub돋움체 Bold" pitchFamily="2" charset="-127"/>
                  <a:ea typeface="KoPub돋움체 Bold" pitchFamily="2" charset="-127"/>
                </a:rPr>
                <a:t>체결내역 조회</a:t>
              </a: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7761312" y="2780928"/>
            <a:ext cx="1800200" cy="2448272"/>
            <a:chOff x="344488" y="2132856"/>
            <a:chExt cx="1858271" cy="2527248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344489" y="2492896"/>
              <a:ext cx="1858270" cy="2167208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344489" y="2132856"/>
              <a:ext cx="1858270" cy="576064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chemeClr val="bg1"/>
                  </a:solidFill>
                  <a:latin typeface="KoPub돋움체 Bold" pitchFamily="2" charset="-127"/>
                  <a:ea typeface="KoPub돋움체 Bold" pitchFamily="2" charset="-127"/>
                </a:rPr>
                <a:t>4. </a:t>
              </a:r>
              <a:r>
                <a:rPr lang="ko-KR" altLang="en-US" dirty="0" smtClean="0">
                  <a:solidFill>
                    <a:schemeClr val="bg1"/>
                  </a:solidFill>
                  <a:latin typeface="KoPub돋움체 Bold" pitchFamily="2" charset="-127"/>
                  <a:ea typeface="KoPub돋움체 Bold" pitchFamily="2" charset="-127"/>
                </a:rPr>
                <a:t>선물환 결제</a:t>
              </a:r>
              <a:endParaRPr lang="ko-KR" altLang="en-US" dirty="0">
                <a:solidFill>
                  <a:schemeClr val="bg1"/>
                </a:solidFill>
                <a:latin typeface="KoPub돋움체 Bold" pitchFamily="2" charset="-127"/>
                <a:ea typeface="KoPub돋움체 Bold" pitchFamily="2" charset="-127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44488" y="2876164"/>
              <a:ext cx="1783941" cy="1334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>
                <a:lnSpc>
                  <a:spcPct val="150000"/>
                </a:lnSpc>
                <a:buAutoNum type="arabicPeriod"/>
              </a:pPr>
              <a:r>
                <a:rPr lang="ko-KR" altLang="en-US" sz="1400" dirty="0" smtClean="0">
                  <a:latin typeface="KoPub돋움체 Bold" pitchFamily="2" charset="-127"/>
                  <a:ea typeface="KoPub돋움체 Bold" pitchFamily="2" charset="-127"/>
                </a:rPr>
                <a:t>만기일자 조회</a:t>
              </a:r>
              <a:endParaRPr lang="en-US" altLang="ko-KR" sz="1400" dirty="0" smtClean="0">
                <a:latin typeface="KoPub돋움체 Bold" pitchFamily="2" charset="-127"/>
                <a:ea typeface="KoPub돋움체 Bold" pitchFamily="2" charset="-127"/>
              </a:endParaRPr>
            </a:p>
            <a:p>
              <a:pPr marL="266700" indent="-266700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400" dirty="0" smtClean="0">
                  <a:latin typeface="KoPub돋움체 Bold" pitchFamily="2" charset="-127"/>
                  <a:ea typeface="KoPub돋움체 Bold" pitchFamily="2" charset="-127"/>
                </a:rPr>
                <a:t>선물환 결제</a:t>
              </a:r>
              <a:r>
                <a:rPr lang="en-US" altLang="ko-KR" sz="1400" dirty="0" smtClean="0">
                  <a:latin typeface="KoPub돋움체 Bold" pitchFamily="2" charset="-127"/>
                  <a:ea typeface="KoPub돋움체 Bold" pitchFamily="2" charset="-127"/>
                </a:rPr>
                <a:t/>
              </a:r>
              <a:br>
                <a:rPr lang="en-US" altLang="ko-KR" sz="1400" dirty="0" smtClean="0">
                  <a:latin typeface="KoPub돋움체 Bold" pitchFamily="2" charset="-127"/>
                  <a:ea typeface="KoPub돋움체 Bold" pitchFamily="2" charset="-127"/>
                </a:rPr>
              </a:b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(</a:t>
              </a:r>
              <a:r>
                <a:rPr lang="ko-KR" altLang="en-US" sz="1200" dirty="0" smtClean="0">
                  <a:latin typeface="KoPub돋움체 Medium" pitchFamily="2" charset="-127"/>
                  <a:ea typeface="KoPub돋움체 Medium" pitchFamily="2" charset="-127"/>
                </a:rPr>
                <a:t>외환</a:t>
              </a: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/</a:t>
              </a:r>
              <a:r>
                <a:rPr lang="ko-KR" altLang="en-US" sz="1200" dirty="0" smtClean="0">
                  <a:latin typeface="KoPub돋움체 Medium" pitchFamily="2" charset="-127"/>
                  <a:ea typeface="KoPub돋움체 Medium" pitchFamily="2" charset="-127"/>
                </a:rPr>
                <a:t>파생→선물환</a:t>
              </a: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/>
              </a:r>
              <a:b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</a:br>
              <a:r>
                <a:rPr lang="ko-KR" altLang="en-US" sz="1200" dirty="0" smtClean="0">
                  <a:latin typeface="KoPub돋움체 Medium" pitchFamily="2" charset="-127"/>
                  <a:ea typeface="KoPub돋움체 Medium" pitchFamily="2" charset="-127"/>
                </a:rPr>
                <a:t>→선물환결제</a:t>
              </a:r>
              <a:r>
                <a:rPr lang="en-US" altLang="ko-KR" sz="1200" dirty="0" smtClean="0">
                  <a:latin typeface="KoPub돋움체 Medium" pitchFamily="2" charset="-127"/>
                  <a:ea typeface="KoPub돋움체 Medium" pitchFamily="2" charset="-127"/>
                </a:rPr>
                <a:t>)</a:t>
              </a:r>
              <a:endParaRPr lang="en-US" altLang="ko-KR" sz="1200" dirty="0">
                <a:latin typeface="KoPub돋움체 Medium" pitchFamily="2" charset="-127"/>
                <a:ea typeface="KoPub돋움체 Medium" pitchFamily="2" charset="-127"/>
              </a:endParaRPr>
            </a:p>
          </p:txBody>
        </p:sp>
      </p:grpSp>
      <p:pic>
        <p:nvPicPr>
          <p:cNvPr id="48" name="그림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5408" y="1556792"/>
            <a:ext cx="822959" cy="1085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인터넷 </a:t>
            </a: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뱅킹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선물환 거래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(</a:t>
            </a:r>
            <a:r>
              <a:rPr lang="ko-KR" altLang="en-US" sz="2400" dirty="0" smtClean="0">
                <a:latin typeface="고도 M" pitchFamily="2" charset="-127"/>
                <a:ea typeface="고도 M" pitchFamily="2" charset="-127"/>
                <a:cs typeface="+mj-cs"/>
              </a:rPr>
              <a:t>예</a:t>
            </a:r>
            <a:r>
              <a:rPr lang="en-US" altLang="ko-KR" sz="2400" dirty="0" smtClean="0">
                <a:latin typeface="고도 M" pitchFamily="2" charset="-127"/>
                <a:ea typeface="고도 M" pitchFamily="2" charset="-127"/>
                <a:cs typeface="+mj-cs"/>
              </a:rPr>
              <a:t>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="" xmlns:a16="http://schemas.microsoft.com/office/drawing/2014/main" xmlns:lc="http://schemas.openxmlformats.org/drawingml/2006/lockedCanvas" id="{38D287D4-1BC0-A803-EBDC-3BCE72F773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496" y="1772816"/>
            <a:ext cx="9056379" cy="4392488"/>
          </a:xfrm>
          <a:prstGeom prst="rect">
            <a:avLst/>
          </a:prstGeom>
        </p:spPr>
      </p:pic>
      <p:sp>
        <p:nvSpPr>
          <p:cNvPr id="7" name="바닥글 개체 틀 4"/>
          <p:cNvSpPr txBox="1">
            <a:spLocks/>
          </p:cNvSpPr>
          <p:nvPr/>
        </p:nvSpPr>
        <p:spPr>
          <a:xfrm>
            <a:off x="8144828" y="6152201"/>
            <a:ext cx="17611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100" dirty="0" smtClean="0">
                <a:solidFill>
                  <a:schemeClr val="tx1"/>
                </a:solidFill>
                <a:latin typeface="KoPub돋움체 Medium" pitchFamily="2" charset="-127"/>
                <a:ea typeface="KoPub돋움체 Medium" pitchFamily="2" charset="-127"/>
              </a:rPr>
              <a:t>자료 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itchFamily="2" charset="-127"/>
                <a:ea typeface="KoPub돋움체 Medium" pitchFamily="2" charset="-127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KoPub돋움체 Medium" pitchFamily="2" charset="-127"/>
                <a:ea typeface="KoPub돋움체 Medium" pitchFamily="2" charset="-127"/>
              </a:rPr>
              <a:t>우리은행</a:t>
            </a:r>
            <a:endParaRPr lang="en-US" altLang="ko-KR" sz="1100" dirty="0">
              <a:solidFill>
                <a:schemeClr val="tx1"/>
              </a:solidFill>
              <a:latin typeface="KoPub돋움체 Medium" pitchFamily="2" charset="-127"/>
              <a:ea typeface="KoPub돋움체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환변동보험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거래 절차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5408" y="2708920"/>
            <a:ext cx="822959" cy="1085281"/>
          </a:xfrm>
          <a:prstGeom prst="rect">
            <a:avLst/>
          </a:prstGeom>
        </p:spPr>
      </p:pic>
      <p:graphicFrame>
        <p:nvGraphicFramePr>
          <p:cNvPr id="23" name="다이어그램 22"/>
          <p:cNvGraphicFramePr/>
          <p:nvPr/>
        </p:nvGraphicFramePr>
        <p:xfrm>
          <a:off x="776536" y="1916832"/>
          <a:ext cx="871296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992560" y="2240868"/>
            <a:ext cx="63367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92175" indent="-892175"/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1) 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국내기업신용조사의뢰</a:t>
            </a:r>
            <a:endParaRPr lang="en-US" altLang="ko-KR" sz="1400" dirty="0" smtClean="0">
              <a:latin typeface="KoPub돋움체 Medium" pitchFamily="2" charset="-127"/>
              <a:ea typeface="KoPub돋움체 Medium" pitchFamily="2" charset="-127"/>
            </a:endParaRPr>
          </a:p>
          <a:p>
            <a:pPr marL="182563" indent="-182563"/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2) 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최근 </a:t>
            </a: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1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년간 수출실적</a:t>
            </a: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(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최근 </a:t>
            </a: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3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년간 평균수출실적</a:t>
            </a: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)</a:t>
            </a:r>
          </a:p>
          <a:p>
            <a:pPr marL="182563" indent="-182563"/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3) 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수출실적</a:t>
            </a: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x60% 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이내 한도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68624" y="3409255"/>
            <a:ext cx="6336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  </a:t>
            </a:r>
            <a:r>
              <a:rPr lang="ko-KR" altLang="en-US" sz="1400" dirty="0" err="1" smtClean="0">
                <a:latin typeface="KoPub돋움체 Medium" pitchFamily="2" charset="-127"/>
                <a:ea typeface="KoPub돋움체 Medium" pitchFamily="2" charset="-127"/>
              </a:rPr>
              <a:t>보험요율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 </a:t>
            </a: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= </a:t>
            </a:r>
            <a:r>
              <a:rPr lang="ko-KR" altLang="en-US" sz="1400" dirty="0" err="1" smtClean="0">
                <a:latin typeface="KoPub돋움체 Medium" pitchFamily="2" charset="-127"/>
                <a:ea typeface="KoPub돋움체 Medium" pitchFamily="2" charset="-127"/>
              </a:rPr>
              <a:t>기본요율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 </a:t>
            </a: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x (1 - 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중소기업할인율</a:t>
            </a: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)</a:t>
            </a:r>
            <a:endParaRPr lang="ko-KR" altLang="en-US" sz="1400" dirty="0">
              <a:latin typeface="KoPub돋움체 Medium" pitchFamily="2" charset="-127"/>
              <a:ea typeface="KoPub돋움체 Medium" pitchFamily="2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072680" y="4185084"/>
            <a:ext cx="6336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 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청약 </a:t>
            </a:r>
            <a:r>
              <a:rPr lang="ko-KR" altLang="en-US" sz="1400" dirty="0" err="1" smtClean="0">
                <a:latin typeface="KoPub돋움체 Medium" pitchFamily="2" charset="-127"/>
                <a:ea typeface="KoPub돋움체 Medium" pitchFamily="2" charset="-127"/>
              </a:rPr>
              <a:t>완료시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 보험증권 발급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76736" y="4993431"/>
            <a:ext cx="6336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 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청약 </a:t>
            </a:r>
            <a:r>
              <a:rPr lang="ko-KR" altLang="en-US" sz="1400" dirty="0" err="1" smtClean="0">
                <a:latin typeface="KoPub돋움체 Medium" pitchFamily="2" charset="-127"/>
                <a:ea typeface="KoPub돋움체 Medium" pitchFamily="2" charset="-127"/>
              </a:rPr>
              <a:t>완료시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 보험증권 발급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08784" y="5769260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92175" indent="-892175"/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1) 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보장환율과 결제환율의 차이</a:t>
            </a:r>
            <a:endParaRPr lang="en-US" altLang="ko-KR" sz="1400" dirty="0" smtClean="0">
              <a:latin typeface="KoPub돋움체 Medium" pitchFamily="2" charset="-127"/>
              <a:ea typeface="KoPub돋움체 Medium" pitchFamily="2" charset="-127"/>
            </a:endParaRPr>
          </a:p>
          <a:p>
            <a:pPr marL="182563" indent="-182563"/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2) 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환차손이면 보험금 수령</a:t>
            </a:r>
            <a:r>
              <a:rPr lang="en-US" altLang="ko-KR" sz="1400" dirty="0" smtClean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400" dirty="0" smtClean="0">
                <a:latin typeface="KoPub돋움체 Medium" pitchFamily="2" charset="-127"/>
                <a:ea typeface="KoPub돋움체 Medium" pitchFamily="2" charset="-127"/>
              </a:rPr>
              <a:t>환차익이면 환수</a:t>
            </a:r>
          </a:p>
        </p:txBody>
      </p:sp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환변동보험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 </a:t>
            </a: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보험요율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="" xmlns:a16="http://schemas.microsoft.com/office/drawing/2014/main" xmlns:lc="http://schemas.openxmlformats.org/drawingml/2006/lockedCanvas" id="{F9C32E09-DF0A-07B6-FC4B-7C03699AAA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536" y="1772816"/>
            <a:ext cx="8517227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10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3762"/>
            <a:ext cx="9906000" cy="687176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xmlns="" id="{6F2AE8B0-AB35-4BD1-A976-EADC26E206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43325" y="3392996"/>
            <a:ext cx="5467350" cy="1309688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>
                <a:solidFill>
                  <a:schemeClr val="tx2">
                    <a:lumMod val="75000"/>
                  </a:schemeClr>
                </a:solidFill>
                <a:latin typeface="G마켓 산스 TTF Bold" pitchFamily="2" charset="-127"/>
                <a:ea typeface="G마켓 산스 TTF Bold" pitchFamily="2" charset="-127"/>
              </a:rPr>
              <a:t>감사합니다</a:t>
            </a:r>
            <a:r>
              <a:rPr lang="en-US" altLang="ko-KR" dirty="0" smtClean="0">
                <a:solidFill>
                  <a:schemeClr val="tx2">
                    <a:lumMod val="75000"/>
                  </a:schemeClr>
                </a:solidFill>
                <a:latin typeface="G마켓 산스 TTF Bold" pitchFamily="2" charset="-127"/>
                <a:ea typeface="G마켓 산스 TTF Bold" pitchFamily="2" charset="-127"/>
              </a:rPr>
              <a:t>.</a:t>
            </a:r>
            <a:r>
              <a:rPr lang="en-US" altLang="ko-KR" dirty="0" smtClean="0">
                <a:solidFill>
                  <a:schemeClr val="tx2">
                    <a:lumMod val="75000"/>
                  </a:schemeClr>
                </a:solidFill>
                <a:latin typeface="G마켓 산스 TTF Bold" pitchFamily="2" charset="-127"/>
                <a:ea typeface="G마켓 산스 TTF Bold" pitchFamily="2" charset="-127"/>
              </a:rPr>
              <a:t/>
            </a:r>
            <a:br>
              <a:rPr lang="en-US" altLang="ko-KR" dirty="0" smtClean="0">
                <a:solidFill>
                  <a:schemeClr val="tx2">
                    <a:lumMod val="75000"/>
                  </a:schemeClr>
                </a:solidFill>
                <a:latin typeface="G마켓 산스 TTF Bold" pitchFamily="2" charset="-127"/>
                <a:ea typeface="G마켓 산스 TTF Bold" pitchFamily="2" charset="-127"/>
              </a:rPr>
            </a:br>
            <a:endParaRPr lang="ko-KR" altLang="en-US" dirty="0">
              <a:solidFill>
                <a:schemeClr val="tx2">
                  <a:lumMod val="75000"/>
                </a:schemeClr>
              </a:solidFill>
              <a:latin typeface="G마켓 산스 TTF Bold" pitchFamily="2" charset="-127"/>
              <a:ea typeface="G마켓 산스 TTF Bold" pitchFamily="2" charset="-127"/>
            </a:endParaRPr>
          </a:p>
        </p:txBody>
      </p:sp>
      <p:sp>
        <p:nvSpPr>
          <p:cNvPr id="5" name="바닥글 개체 틀 4"/>
          <p:cNvSpPr txBox="1">
            <a:spLocks/>
          </p:cNvSpPr>
          <p:nvPr/>
        </p:nvSpPr>
        <p:spPr>
          <a:xfrm>
            <a:off x="6573180" y="6334764"/>
            <a:ext cx="30963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ko-KR" altLang="en-US" sz="1500" dirty="0" err="1" smtClean="0">
                <a:solidFill>
                  <a:schemeClr val="tx2">
                    <a:lumMod val="75000"/>
                  </a:schemeClr>
                </a:solidFill>
                <a:latin typeface="KoPub돋움체 Bold" pitchFamily="2" charset="-127"/>
                <a:ea typeface="KoPub돋움체 Bold" pitchFamily="2" charset="-127"/>
              </a:rPr>
              <a:t>김중근</a:t>
            </a:r>
            <a:r>
              <a:rPr lang="ko-KR" altLang="en-US" sz="1500" dirty="0" smtClean="0">
                <a:solidFill>
                  <a:schemeClr val="tx2">
                    <a:lumMod val="75000"/>
                  </a:schemeClr>
                </a:solidFill>
                <a:latin typeface="KoPub돋움체 Bold" pitchFamily="2" charset="-127"/>
                <a:ea typeface="KoPub돋움체 Bold" pitchFamily="2" charset="-127"/>
              </a:rPr>
              <a:t> dollar@kita.net</a:t>
            </a:r>
            <a:endParaRPr lang="en-US" altLang="ko-KR" sz="1500" dirty="0">
              <a:solidFill>
                <a:schemeClr val="tx2">
                  <a:lumMod val="75000"/>
                </a:schemeClr>
              </a:solidFill>
              <a:latin typeface="KoPub돋움체 Bold" pitchFamily="2" charset="-127"/>
              <a:ea typeface="KoPub돋움체 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276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351</TotalTime>
  <Words>832</Words>
  <Application>Microsoft Office PowerPoint</Application>
  <PresentationFormat>A4 용지(210x297mm)</PresentationFormat>
  <Paragraphs>187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7" baseType="lpstr">
      <vt:lpstr>굴림</vt:lpstr>
      <vt:lpstr>Arial</vt:lpstr>
      <vt:lpstr>G마켓 산스 TTF Bold</vt:lpstr>
      <vt:lpstr>a옛날사진관5</vt:lpstr>
      <vt:lpstr>Calibri Light</vt:lpstr>
      <vt:lpstr>맑은 고딕</vt:lpstr>
      <vt:lpstr>Calibri</vt:lpstr>
      <vt:lpstr>KoPub돋움체 Bold</vt:lpstr>
      <vt:lpstr>KoPubWorld돋움체 Bold</vt:lpstr>
      <vt:lpstr>고도 M</vt:lpstr>
      <vt:lpstr>KoPub돋움체 Medium</vt:lpstr>
      <vt:lpstr>나눔고딕OTF</vt:lpstr>
      <vt:lpstr>Wingdings</vt:lpstr>
      <vt:lpstr>Office 테마</vt:lpstr>
      <vt:lpstr>환리스크 관리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감사합니다.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환리스크 관리 (1)</dc:title>
  <dc:creator>구 미선</dc:creator>
  <cp:lastModifiedBy>user</cp:lastModifiedBy>
  <cp:revision>40</cp:revision>
  <dcterms:created xsi:type="dcterms:W3CDTF">2021-07-29T02:30:22Z</dcterms:created>
  <dcterms:modified xsi:type="dcterms:W3CDTF">2022-10-07T08:07:35Z</dcterms:modified>
</cp:coreProperties>
</file>